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8"/>
  </p:notesMasterIdLst>
  <p:handoutMasterIdLst>
    <p:handoutMasterId r:id="rId19"/>
  </p:handoutMasterIdLst>
  <p:sldIdLst>
    <p:sldId id="284" r:id="rId2"/>
    <p:sldId id="285" r:id="rId3"/>
    <p:sldId id="293" r:id="rId4"/>
    <p:sldId id="292" r:id="rId5"/>
    <p:sldId id="294" r:id="rId6"/>
    <p:sldId id="295" r:id="rId7"/>
    <p:sldId id="299" r:id="rId8"/>
    <p:sldId id="300" r:id="rId9"/>
    <p:sldId id="296" r:id="rId10"/>
    <p:sldId id="301" r:id="rId11"/>
    <p:sldId id="302" r:id="rId12"/>
    <p:sldId id="297" r:id="rId13"/>
    <p:sldId id="303" r:id="rId14"/>
    <p:sldId id="304" r:id="rId15"/>
    <p:sldId id="298" r:id="rId16"/>
    <p:sldId id="289" r:id="rId17"/>
  </p:sldIdLst>
  <p:sldSz cx="9144000" cy="5143500" type="screen16x9"/>
  <p:notesSz cx="6858000" cy="9144000"/>
  <p:defaultTextStyle>
    <a:defPPr>
      <a:defRPr lang="en-US"/>
    </a:defPPr>
    <a:lvl1pPr marL="0" algn="l" defTabSz="685651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1pPr>
    <a:lvl2pPr marL="342826" algn="l" defTabSz="685651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2pPr>
    <a:lvl3pPr marL="685651" algn="l" defTabSz="685651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3pPr>
    <a:lvl4pPr marL="1028477" algn="l" defTabSz="685651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4pPr>
    <a:lvl5pPr marL="1371303" algn="l" defTabSz="685651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5pPr>
    <a:lvl6pPr marL="1714129" algn="l" defTabSz="685651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2056954" algn="l" defTabSz="685651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2399780" algn="l" defTabSz="685651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2742606" algn="l" defTabSz="685651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20" userDrawn="1">
          <p15:clr>
            <a:srgbClr val="A4A3A4"/>
          </p15:clr>
        </p15:guide>
        <p15:guide id="2" pos="7633" userDrawn="1">
          <p15:clr>
            <a:srgbClr val="A4A3A4"/>
          </p15:clr>
        </p15:guide>
        <p15:guide id="3" orient="horz" pos="1620">
          <p15:clr>
            <a:srgbClr val="A4A3A4"/>
          </p15:clr>
        </p15:guide>
        <p15:guide id="4" pos="286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6CE39"/>
    <a:srgbClr val="00A1E4"/>
    <a:srgbClr val="2E3192"/>
    <a:srgbClr val="000000"/>
    <a:srgbClr val="E6E7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488" autoAdjust="0"/>
    <p:restoredTop sz="94612"/>
  </p:normalViewPr>
  <p:slideViewPr>
    <p:cSldViewPr snapToGrid="0" snapToObjects="1" showGuides="1">
      <p:cViewPr varScale="1">
        <p:scale>
          <a:sx n="143" d="100"/>
          <a:sy n="143" d="100"/>
        </p:scale>
        <p:origin x="462" y="162"/>
      </p:cViewPr>
      <p:guideLst>
        <p:guide orient="horz" pos="4320"/>
        <p:guide pos="7633"/>
        <p:guide orient="horz" pos="1620"/>
        <p:guide pos="2862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91" d="100"/>
          <a:sy n="91" d="100"/>
        </p:scale>
        <p:origin x="3288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97EFDA8-EEAC-438C-9E27-7763697B0C83}" type="doc">
      <dgm:prSet loTypeId="urn:microsoft.com/office/officeart/2005/8/layout/bProcess3" loCatId="process" qsTypeId="urn:microsoft.com/office/officeart/2005/8/quickstyle/simple1" qsCatId="simple" csTypeId="urn:microsoft.com/office/officeart/2005/8/colors/accent1_2" csCatId="accent1" phldr="1"/>
      <dgm:spPr/>
    </dgm:pt>
    <dgm:pt modelId="{2CF7646C-C1E6-4E1C-9464-23253DA3E9CE}">
      <dgm:prSet phldrT="[Text]" custT="1"/>
      <dgm:spPr/>
      <dgm:t>
        <a:bodyPr/>
        <a:lstStyle/>
        <a:p>
          <a:pPr>
            <a:buFont typeface="Arial" pitchFamily="34" charset="0"/>
            <a:buChar char="•"/>
          </a:pPr>
          <a:r>
            <a:rPr lang="uk-UA" sz="1100" dirty="0">
              <a:solidFill>
                <a:schemeClr val="bg2"/>
              </a:solidFill>
              <a:latin typeface="Helios" pitchFamily="50" charset="-52"/>
              <a:ea typeface="Montserrat Semi" charset="0"/>
              <a:cs typeface="Montserrat Semi" charset="0"/>
            </a:rPr>
            <a:t>Аналіз сучасних підходів до створення ШНМ</a:t>
          </a:r>
          <a:endParaRPr lang="uk-UA" sz="1100" dirty="0">
            <a:solidFill>
              <a:schemeClr val="bg2"/>
            </a:solidFill>
          </a:endParaRPr>
        </a:p>
      </dgm:t>
    </dgm:pt>
    <dgm:pt modelId="{110C6A1C-122B-4900-BAC1-BBA077650471}" type="parTrans" cxnId="{1E84CC52-97A1-4DBE-92A7-E4E29BF4B271}">
      <dgm:prSet/>
      <dgm:spPr/>
      <dgm:t>
        <a:bodyPr/>
        <a:lstStyle/>
        <a:p>
          <a:endParaRPr lang="uk-UA" sz="3200">
            <a:solidFill>
              <a:schemeClr val="bg2"/>
            </a:solidFill>
          </a:endParaRPr>
        </a:p>
      </dgm:t>
    </dgm:pt>
    <dgm:pt modelId="{463709DE-E1E0-4ED8-964B-E88D173B4B19}" type="sibTrans" cxnId="{1E84CC52-97A1-4DBE-92A7-E4E29BF4B271}">
      <dgm:prSet/>
      <dgm:spPr/>
      <dgm:t>
        <a:bodyPr/>
        <a:lstStyle/>
        <a:p>
          <a:endParaRPr lang="uk-UA" sz="3200">
            <a:solidFill>
              <a:schemeClr val="bg2"/>
            </a:solidFill>
          </a:endParaRPr>
        </a:p>
      </dgm:t>
    </dgm:pt>
    <dgm:pt modelId="{5EDDE2BC-494E-4431-BF6E-2DDF8F6EAB93}">
      <dgm:prSet phldrT="[Text]" custT="1"/>
      <dgm:spPr/>
      <dgm:t>
        <a:bodyPr/>
        <a:lstStyle/>
        <a:p>
          <a:pPr>
            <a:buFont typeface="Arial" pitchFamily="34" charset="0"/>
            <a:buChar char="•"/>
          </a:pPr>
          <a:r>
            <a:rPr lang="uk-UA" sz="1100" dirty="0">
              <a:solidFill>
                <a:schemeClr val="bg2"/>
              </a:solidFill>
              <a:latin typeface="Helios" pitchFamily="50" charset="-52"/>
              <a:ea typeface="Montserrat Semi" charset="0"/>
              <a:cs typeface="Montserrat Semi" charset="0"/>
            </a:rPr>
            <a:t>Розробка вимог до платформи</a:t>
          </a:r>
          <a:endParaRPr lang="uk-UA" sz="1100" dirty="0">
            <a:solidFill>
              <a:schemeClr val="bg2"/>
            </a:solidFill>
          </a:endParaRPr>
        </a:p>
      </dgm:t>
    </dgm:pt>
    <dgm:pt modelId="{4D663827-990F-4E89-AB4F-4B4824F60EEA}" type="parTrans" cxnId="{353CD31A-96F8-468D-A838-BAD60B1085B6}">
      <dgm:prSet/>
      <dgm:spPr/>
      <dgm:t>
        <a:bodyPr/>
        <a:lstStyle/>
        <a:p>
          <a:endParaRPr lang="uk-UA" sz="3200">
            <a:solidFill>
              <a:schemeClr val="bg2"/>
            </a:solidFill>
          </a:endParaRPr>
        </a:p>
      </dgm:t>
    </dgm:pt>
    <dgm:pt modelId="{0A39AAD1-49BB-49EE-B967-3448BD435C68}" type="sibTrans" cxnId="{353CD31A-96F8-468D-A838-BAD60B1085B6}">
      <dgm:prSet/>
      <dgm:spPr/>
      <dgm:t>
        <a:bodyPr/>
        <a:lstStyle/>
        <a:p>
          <a:endParaRPr lang="uk-UA" sz="3200">
            <a:solidFill>
              <a:schemeClr val="bg2"/>
            </a:solidFill>
          </a:endParaRPr>
        </a:p>
      </dgm:t>
    </dgm:pt>
    <dgm:pt modelId="{C305C5A0-ED5E-443D-A26C-7A8DCD1202A4}">
      <dgm:prSet phldrT="[Text]" custT="1"/>
      <dgm:spPr/>
      <dgm:t>
        <a:bodyPr/>
        <a:lstStyle/>
        <a:p>
          <a:pPr>
            <a:buFont typeface="Arial" pitchFamily="34" charset="0"/>
            <a:buChar char="•"/>
          </a:pPr>
          <a:r>
            <a:rPr lang="uk-UA" sz="1100" dirty="0">
              <a:solidFill>
                <a:schemeClr val="bg2"/>
              </a:solidFill>
              <a:latin typeface="Helios" pitchFamily="50" charset="-52"/>
              <a:ea typeface="Montserrat Semi" charset="0"/>
              <a:cs typeface="Montserrat Semi" charset="0"/>
            </a:rPr>
            <a:t>Розробка інструменту для генерації </a:t>
          </a:r>
          <a:r>
            <a:rPr lang="uk-UA" sz="1100" dirty="0" err="1">
              <a:solidFill>
                <a:schemeClr val="bg2"/>
              </a:solidFill>
              <a:latin typeface="Helios" pitchFamily="50" charset="-52"/>
              <a:ea typeface="Montserrat Semi" charset="0"/>
              <a:cs typeface="Montserrat Semi" charset="0"/>
            </a:rPr>
            <a:t>датасету</a:t>
          </a:r>
          <a:endParaRPr lang="uk-UA" sz="1100" dirty="0">
            <a:solidFill>
              <a:schemeClr val="bg2"/>
            </a:solidFill>
          </a:endParaRPr>
        </a:p>
      </dgm:t>
    </dgm:pt>
    <dgm:pt modelId="{98FC232A-68FD-4296-A17D-7A12830C2914}" type="parTrans" cxnId="{B8DADF9C-8813-4C5E-B37A-2E935C58D751}">
      <dgm:prSet/>
      <dgm:spPr/>
      <dgm:t>
        <a:bodyPr/>
        <a:lstStyle/>
        <a:p>
          <a:endParaRPr lang="uk-UA" sz="3200">
            <a:solidFill>
              <a:schemeClr val="bg2"/>
            </a:solidFill>
          </a:endParaRPr>
        </a:p>
      </dgm:t>
    </dgm:pt>
    <dgm:pt modelId="{9DD42E3E-6165-4145-AEC6-19634DD1567A}" type="sibTrans" cxnId="{B8DADF9C-8813-4C5E-B37A-2E935C58D751}">
      <dgm:prSet/>
      <dgm:spPr/>
      <dgm:t>
        <a:bodyPr/>
        <a:lstStyle/>
        <a:p>
          <a:endParaRPr lang="uk-UA" sz="3200">
            <a:solidFill>
              <a:schemeClr val="bg2"/>
            </a:solidFill>
          </a:endParaRPr>
        </a:p>
      </dgm:t>
    </dgm:pt>
    <dgm:pt modelId="{E44E64CE-9E89-4500-A517-4BAFAB05A313}">
      <dgm:prSet phldrT="[Text]" custT="1"/>
      <dgm:spPr/>
      <dgm:t>
        <a:bodyPr/>
        <a:lstStyle/>
        <a:p>
          <a:pPr>
            <a:buFont typeface="Arial" pitchFamily="34" charset="0"/>
            <a:buChar char="•"/>
          </a:pPr>
          <a:r>
            <a:rPr lang="uk-UA" sz="1100" dirty="0">
              <a:solidFill>
                <a:schemeClr val="bg2"/>
              </a:solidFill>
              <a:latin typeface="Helios" pitchFamily="50" charset="-52"/>
              <a:ea typeface="Montserrat Semi" charset="0"/>
              <a:cs typeface="Montserrat Semi" charset="0"/>
            </a:rPr>
            <a:t>Розробка інструменту для навчання моделей</a:t>
          </a:r>
          <a:endParaRPr lang="uk-UA" sz="1100" dirty="0">
            <a:solidFill>
              <a:schemeClr val="bg2"/>
            </a:solidFill>
          </a:endParaRPr>
        </a:p>
      </dgm:t>
    </dgm:pt>
    <dgm:pt modelId="{7CD84C1D-3372-466A-96C0-3310B4194F82}" type="parTrans" cxnId="{4F7CFA32-9A31-4CD2-A4E9-27ED9786B9F9}">
      <dgm:prSet/>
      <dgm:spPr/>
      <dgm:t>
        <a:bodyPr/>
        <a:lstStyle/>
        <a:p>
          <a:endParaRPr lang="uk-UA" sz="3200">
            <a:solidFill>
              <a:schemeClr val="bg2"/>
            </a:solidFill>
          </a:endParaRPr>
        </a:p>
      </dgm:t>
    </dgm:pt>
    <dgm:pt modelId="{9A7E05DA-6D87-407B-8F9D-5BBA4FDC1911}" type="sibTrans" cxnId="{4F7CFA32-9A31-4CD2-A4E9-27ED9786B9F9}">
      <dgm:prSet/>
      <dgm:spPr/>
      <dgm:t>
        <a:bodyPr/>
        <a:lstStyle/>
        <a:p>
          <a:endParaRPr lang="uk-UA" sz="3200">
            <a:solidFill>
              <a:schemeClr val="bg2"/>
            </a:solidFill>
          </a:endParaRPr>
        </a:p>
      </dgm:t>
    </dgm:pt>
    <dgm:pt modelId="{9C71CB08-2031-419F-975D-138A1BE94AC6}">
      <dgm:prSet phldrT="[Text]" custT="1"/>
      <dgm:spPr/>
      <dgm:t>
        <a:bodyPr/>
        <a:lstStyle/>
        <a:p>
          <a:pPr>
            <a:buFont typeface="Arial" pitchFamily="34" charset="0"/>
            <a:buChar char="•"/>
          </a:pPr>
          <a:r>
            <a:rPr lang="uk-UA" sz="1100" dirty="0">
              <a:solidFill>
                <a:schemeClr val="bg2"/>
              </a:solidFill>
              <a:latin typeface="Helios" pitchFamily="50" charset="-52"/>
              <a:ea typeface="Montserrat Semi" charset="0"/>
              <a:cs typeface="Montserrat Semi" charset="0"/>
            </a:rPr>
            <a:t>Розробка інструменту для перевірки моделей</a:t>
          </a:r>
          <a:endParaRPr lang="uk-UA" sz="1100" dirty="0">
            <a:solidFill>
              <a:schemeClr val="bg2"/>
            </a:solidFill>
          </a:endParaRPr>
        </a:p>
      </dgm:t>
    </dgm:pt>
    <dgm:pt modelId="{8FDF7488-9BE3-4AAA-B909-D3404B1076E1}" type="parTrans" cxnId="{98B954D2-BD7B-4026-8BB0-9C53799B69F3}">
      <dgm:prSet/>
      <dgm:spPr/>
      <dgm:t>
        <a:bodyPr/>
        <a:lstStyle/>
        <a:p>
          <a:endParaRPr lang="uk-UA" sz="3200">
            <a:solidFill>
              <a:schemeClr val="bg2"/>
            </a:solidFill>
          </a:endParaRPr>
        </a:p>
      </dgm:t>
    </dgm:pt>
    <dgm:pt modelId="{264BF0F7-CA36-4C52-96B9-04C378A3A5AC}" type="sibTrans" cxnId="{98B954D2-BD7B-4026-8BB0-9C53799B69F3}">
      <dgm:prSet/>
      <dgm:spPr/>
      <dgm:t>
        <a:bodyPr/>
        <a:lstStyle/>
        <a:p>
          <a:endParaRPr lang="uk-UA" sz="3200">
            <a:solidFill>
              <a:schemeClr val="bg2"/>
            </a:solidFill>
          </a:endParaRPr>
        </a:p>
      </dgm:t>
    </dgm:pt>
    <dgm:pt modelId="{8B3F5AA7-EA9F-4EDF-B2B0-240AB3F3653C}">
      <dgm:prSet phldrT="[Text]" custT="1"/>
      <dgm:spPr/>
      <dgm:t>
        <a:bodyPr/>
        <a:lstStyle/>
        <a:p>
          <a:pPr>
            <a:buFont typeface="Arial" pitchFamily="34" charset="0"/>
            <a:buChar char="•"/>
          </a:pPr>
          <a:r>
            <a:rPr lang="uk-UA" sz="1100" dirty="0">
              <a:solidFill>
                <a:schemeClr val="bg2"/>
              </a:solidFill>
              <a:latin typeface="Helios" pitchFamily="50" charset="-52"/>
              <a:ea typeface="Montserrat Semi" charset="0"/>
              <a:cs typeface="Montserrat Semi" charset="0"/>
            </a:rPr>
            <a:t>Розробка інтерфейсу користувача</a:t>
          </a:r>
          <a:endParaRPr lang="uk-UA" sz="1100" dirty="0">
            <a:solidFill>
              <a:schemeClr val="bg2"/>
            </a:solidFill>
          </a:endParaRPr>
        </a:p>
      </dgm:t>
    </dgm:pt>
    <dgm:pt modelId="{6EDA11DE-4C79-4630-9D45-7B2474A467AC}" type="parTrans" cxnId="{C328708E-F146-46EB-89C5-2A6BF88B4AD5}">
      <dgm:prSet/>
      <dgm:spPr/>
      <dgm:t>
        <a:bodyPr/>
        <a:lstStyle/>
        <a:p>
          <a:endParaRPr lang="uk-UA" sz="3200">
            <a:solidFill>
              <a:schemeClr val="bg2"/>
            </a:solidFill>
          </a:endParaRPr>
        </a:p>
      </dgm:t>
    </dgm:pt>
    <dgm:pt modelId="{9F97E4C1-1936-4BAE-8651-1987AF740B91}" type="sibTrans" cxnId="{C328708E-F146-46EB-89C5-2A6BF88B4AD5}">
      <dgm:prSet/>
      <dgm:spPr/>
      <dgm:t>
        <a:bodyPr/>
        <a:lstStyle/>
        <a:p>
          <a:endParaRPr lang="uk-UA" sz="3200">
            <a:solidFill>
              <a:schemeClr val="bg2"/>
            </a:solidFill>
          </a:endParaRPr>
        </a:p>
      </dgm:t>
    </dgm:pt>
    <dgm:pt modelId="{FF3814F8-BC40-4337-873F-E3775ABD28D5}">
      <dgm:prSet phldrT="[Text]" custT="1"/>
      <dgm:spPr/>
      <dgm:t>
        <a:bodyPr/>
        <a:lstStyle/>
        <a:p>
          <a:pPr>
            <a:buFont typeface="Arial" pitchFamily="34" charset="0"/>
            <a:buChar char="•"/>
          </a:pPr>
          <a:r>
            <a:rPr lang="uk-UA" sz="1100" dirty="0">
              <a:solidFill>
                <a:schemeClr val="bg2"/>
              </a:solidFill>
              <a:latin typeface="Helios" pitchFamily="50" charset="-52"/>
              <a:ea typeface="Montserrat Semi" charset="0"/>
              <a:cs typeface="Montserrat Semi" charset="0"/>
            </a:rPr>
            <a:t>Валідація платформи</a:t>
          </a:r>
          <a:endParaRPr lang="uk-UA" sz="1100" dirty="0">
            <a:solidFill>
              <a:schemeClr val="bg2"/>
            </a:solidFill>
          </a:endParaRPr>
        </a:p>
      </dgm:t>
    </dgm:pt>
    <dgm:pt modelId="{5139DA33-5511-4913-A57C-8AAD736FF307}" type="parTrans" cxnId="{C237CDAF-EE71-4D3C-A6A6-C9779981DA04}">
      <dgm:prSet/>
      <dgm:spPr/>
      <dgm:t>
        <a:bodyPr/>
        <a:lstStyle/>
        <a:p>
          <a:endParaRPr lang="uk-UA" sz="3200">
            <a:solidFill>
              <a:schemeClr val="bg2"/>
            </a:solidFill>
          </a:endParaRPr>
        </a:p>
      </dgm:t>
    </dgm:pt>
    <dgm:pt modelId="{787ECF71-5E47-4BA8-81EB-0A935964B066}" type="sibTrans" cxnId="{C237CDAF-EE71-4D3C-A6A6-C9779981DA04}">
      <dgm:prSet/>
      <dgm:spPr/>
      <dgm:t>
        <a:bodyPr/>
        <a:lstStyle/>
        <a:p>
          <a:endParaRPr lang="uk-UA" sz="3200">
            <a:solidFill>
              <a:schemeClr val="bg2"/>
            </a:solidFill>
          </a:endParaRPr>
        </a:p>
      </dgm:t>
    </dgm:pt>
    <dgm:pt modelId="{09F563EB-E8A8-440B-8CB8-0A04AD4C6C53}">
      <dgm:prSet phldrT="[Text]" custT="1"/>
      <dgm:spPr/>
      <dgm:t>
        <a:bodyPr/>
        <a:lstStyle/>
        <a:p>
          <a:pPr>
            <a:buFont typeface="Arial" pitchFamily="34" charset="0"/>
            <a:buChar char="•"/>
          </a:pPr>
          <a:r>
            <a:rPr lang="uk-UA" sz="1100">
              <a:solidFill>
                <a:schemeClr val="bg2"/>
              </a:solidFill>
              <a:latin typeface="Helios" pitchFamily="50" charset="-52"/>
              <a:ea typeface="Montserrat Semi" charset="0"/>
              <a:cs typeface="Montserrat Semi" charset="0"/>
            </a:rPr>
            <a:t>Проектування </a:t>
          </a:r>
          <a:r>
            <a:rPr lang="uk-UA" sz="1100" dirty="0">
              <a:solidFill>
                <a:schemeClr val="bg2"/>
              </a:solidFill>
              <a:latin typeface="Helios" pitchFamily="50" charset="-52"/>
              <a:ea typeface="Montserrat Semi" charset="0"/>
              <a:cs typeface="Montserrat Semi" charset="0"/>
            </a:rPr>
            <a:t>платформи</a:t>
          </a:r>
          <a:endParaRPr lang="uk-UA" sz="1100" dirty="0">
            <a:solidFill>
              <a:schemeClr val="bg2"/>
            </a:solidFill>
          </a:endParaRPr>
        </a:p>
      </dgm:t>
    </dgm:pt>
    <dgm:pt modelId="{7F437954-1006-4E81-920B-E14F8BBDD116}" type="parTrans" cxnId="{39728386-1F3D-41F0-972A-A8CD9C616DA1}">
      <dgm:prSet/>
      <dgm:spPr/>
      <dgm:t>
        <a:bodyPr/>
        <a:lstStyle/>
        <a:p>
          <a:endParaRPr lang="uk-UA"/>
        </a:p>
      </dgm:t>
    </dgm:pt>
    <dgm:pt modelId="{F1B2FC82-F1E6-41CE-B304-8BDDD3481B95}" type="sibTrans" cxnId="{39728386-1F3D-41F0-972A-A8CD9C616DA1}">
      <dgm:prSet/>
      <dgm:spPr/>
      <dgm:t>
        <a:bodyPr/>
        <a:lstStyle/>
        <a:p>
          <a:endParaRPr lang="uk-UA"/>
        </a:p>
      </dgm:t>
    </dgm:pt>
    <dgm:pt modelId="{26922DE8-B16A-4C4A-8374-0B2381384C2E}" type="pres">
      <dgm:prSet presAssocID="{397EFDA8-EEAC-438C-9E27-7763697B0C83}" presName="Name0" presStyleCnt="0">
        <dgm:presLayoutVars>
          <dgm:dir/>
          <dgm:resizeHandles val="exact"/>
        </dgm:presLayoutVars>
      </dgm:prSet>
      <dgm:spPr/>
    </dgm:pt>
    <dgm:pt modelId="{1D26DF03-66D2-45A2-8B09-86F024A6EB48}" type="pres">
      <dgm:prSet presAssocID="{2CF7646C-C1E6-4E1C-9464-23253DA3E9CE}" presName="node" presStyleLbl="node1" presStyleIdx="0" presStyleCnt="8">
        <dgm:presLayoutVars>
          <dgm:bulletEnabled val="1"/>
        </dgm:presLayoutVars>
      </dgm:prSet>
      <dgm:spPr/>
    </dgm:pt>
    <dgm:pt modelId="{EA7515AE-193D-475B-8B7F-0AEFA2406F95}" type="pres">
      <dgm:prSet presAssocID="{463709DE-E1E0-4ED8-964B-E88D173B4B19}" presName="sibTrans" presStyleLbl="sibTrans1D1" presStyleIdx="0" presStyleCnt="7"/>
      <dgm:spPr/>
    </dgm:pt>
    <dgm:pt modelId="{105B8D2E-6BA0-4136-9321-DBE24F2FA599}" type="pres">
      <dgm:prSet presAssocID="{463709DE-E1E0-4ED8-964B-E88D173B4B19}" presName="connectorText" presStyleLbl="sibTrans1D1" presStyleIdx="0" presStyleCnt="7"/>
      <dgm:spPr/>
    </dgm:pt>
    <dgm:pt modelId="{69B8A0BF-7CA7-45C7-9A99-23B59D65F40B}" type="pres">
      <dgm:prSet presAssocID="{5EDDE2BC-494E-4431-BF6E-2DDF8F6EAB93}" presName="node" presStyleLbl="node1" presStyleIdx="1" presStyleCnt="8">
        <dgm:presLayoutVars>
          <dgm:bulletEnabled val="1"/>
        </dgm:presLayoutVars>
      </dgm:prSet>
      <dgm:spPr/>
    </dgm:pt>
    <dgm:pt modelId="{AC4D2B5E-DEC5-43D5-9A33-20DB4D04B30B}" type="pres">
      <dgm:prSet presAssocID="{0A39AAD1-49BB-49EE-B967-3448BD435C68}" presName="sibTrans" presStyleLbl="sibTrans1D1" presStyleIdx="1" presStyleCnt="7"/>
      <dgm:spPr/>
    </dgm:pt>
    <dgm:pt modelId="{7DBD2F36-1740-43E1-8691-4B6D9BC3E71B}" type="pres">
      <dgm:prSet presAssocID="{0A39AAD1-49BB-49EE-B967-3448BD435C68}" presName="connectorText" presStyleLbl="sibTrans1D1" presStyleIdx="1" presStyleCnt="7"/>
      <dgm:spPr/>
    </dgm:pt>
    <dgm:pt modelId="{BA983085-D433-4634-91FC-1B3B77D3137A}" type="pres">
      <dgm:prSet presAssocID="{09F563EB-E8A8-440B-8CB8-0A04AD4C6C53}" presName="node" presStyleLbl="node1" presStyleIdx="2" presStyleCnt="8">
        <dgm:presLayoutVars>
          <dgm:bulletEnabled val="1"/>
        </dgm:presLayoutVars>
      </dgm:prSet>
      <dgm:spPr/>
    </dgm:pt>
    <dgm:pt modelId="{F685210E-550C-44E1-ACBC-75923C1413C8}" type="pres">
      <dgm:prSet presAssocID="{F1B2FC82-F1E6-41CE-B304-8BDDD3481B95}" presName="sibTrans" presStyleLbl="sibTrans1D1" presStyleIdx="2" presStyleCnt="7"/>
      <dgm:spPr/>
    </dgm:pt>
    <dgm:pt modelId="{F8270B11-52F0-4753-90D4-1FFE3751F1E0}" type="pres">
      <dgm:prSet presAssocID="{F1B2FC82-F1E6-41CE-B304-8BDDD3481B95}" presName="connectorText" presStyleLbl="sibTrans1D1" presStyleIdx="2" presStyleCnt="7"/>
      <dgm:spPr/>
    </dgm:pt>
    <dgm:pt modelId="{271CAF25-377D-4E7B-9B10-270D1C5D5854}" type="pres">
      <dgm:prSet presAssocID="{C305C5A0-ED5E-443D-A26C-7A8DCD1202A4}" presName="node" presStyleLbl="node1" presStyleIdx="3" presStyleCnt="8">
        <dgm:presLayoutVars>
          <dgm:bulletEnabled val="1"/>
        </dgm:presLayoutVars>
      </dgm:prSet>
      <dgm:spPr/>
    </dgm:pt>
    <dgm:pt modelId="{4FA00AD2-2186-48D2-9234-478597FD1FB1}" type="pres">
      <dgm:prSet presAssocID="{9DD42E3E-6165-4145-AEC6-19634DD1567A}" presName="sibTrans" presStyleLbl="sibTrans1D1" presStyleIdx="3" presStyleCnt="7"/>
      <dgm:spPr/>
    </dgm:pt>
    <dgm:pt modelId="{12F2CE41-71BA-4FCE-831F-BEFCDAF9D3AF}" type="pres">
      <dgm:prSet presAssocID="{9DD42E3E-6165-4145-AEC6-19634DD1567A}" presName="connectorText" presStyleLbl="sibTrans1D1" presStyleIdx="3" presStyleCnt="7"/>
      <dgm:spPr/>
    </dgm:pt>
    <dgm:pt modelId="{2999503C-70D9-44BC-8E8D-38978CE72449}" type="pres">
      <dgm:prSet presAssocID="{E44E64CE-9E89-4500-A517-4BAFAB05A313}" presName="node" presStyleLbl="node1" presStyleIdx="4" presStyleCnt="8">
        <dgm:presLayoutVars>
          <dgm:bulletEnabled val="1"/>
        </dgm:presLayoutVars>
      </dgm:prSet>
      <dgm:spPr/>
    </dgm:pt>
    <dgm:pt modelId="{5DD4AFA8-9B21-476B-87CE-6BECEF08F229}" type="pres">
      <dgm:prSet presAssocID="{9A7E05DA-6D87-407B-8F9D-5BBA4FDC1911}" presName="sibTrans" presStyleLbl="sibTrans1D1" presStyleIdx="4" presStyleCnt="7"/>
      <dgm:spPr/>
    </dgm:pt>
    <dgm:pt modelId="{A541CB35-1B05-4EEF-812F-7D1BBB40485E}" type="pres">
      <dgm:prSet presAssocID="{9A7E05DA-6D87-407B-8F9D-5BBA4FDC1911}" presName="connectorText" presStyleLbl="sibTrans1D1" presStyleIdx="4" presStyleCnt="7"/>
      <dgm:spPr/>
    </dgm:pt>
    <dgm:pt modelId="{FE999DC9-6CE1-4DFD-85A1-DD031ADC627E}" type="pres">
      <dgm:prSet presAssocID="{9C71CB08-2031-419F-975D-138A1BE94AC6}" presName="node" presStyleLbl="node1" presStyleIdx="5" presStyleCnt="8">
        <dgm:presLayoutVars>
          <dgm:bulletEnabled val="1"/>
        </dgm:presLayoutVars>
      </dgm:prSet>
      <dgm:spPr/>
    </dgm:pt>
    <dgm:pt modelId="{D981078A-277C-4360-BEEA-50B447AA5FCA}" type="pres">
      <dgm:prSet presAssocID="{264BF0F7-CA36-4C52-96B9-04C378A3A5AC}" presName="sibTrans" presStyleLbl="sibTrans1D1" presStyleIdx="5" presStyleCnt="7"/>
      <dgm:spPr/>
    </dgm:pt>
    <dgm:pt modelId="{20CC0BA0-F0D6-438C-A053-8C9C4BE31597}" type="pres">
      <dgm:prSet presAssocID="{264BF0F7-CA36-4C52-96B9-04C378A3A5AC}" presName="connectorText" presStyleLbl="sibTrans1D1" presStyleIdx="5" presStyleCnt="7"/>
      <dgm:spPr/>
    </dgm:pt>
    <dgm:pt modelId="{AD147CE2-4EAD-4598-93F3-73D4BAD09A3F}" type="pres">
      <dgm:prSet presAssocID="{8B3F5AA7-EA9F-4EDF-B2B0-240AB3F3653C}" presName="node" presStyleLbl="node1" presStyleIdx="6" presStyleCnt="8">
        <dgm:presLayoutVars>
          <dgm:bulletEnabled val="1"/>
        </dgm:presLayoutVars>
      </dgm:prSet>
      <dgm:spPr/>
    </dgm:pt>
    <dgm:pt modelId="{7C96388C-D266-44F1-BD27-1B04DAD09100}" type="pres">
      <dgm:prSet presAssocID="{9F97E4C1-1936-4BAE-8651-1987AF740B91}" presName="sibTrans" presStyleLbl="sibTrans1D1" presStyleIdx="6" presStyleCnt="7"/>
      <dgm:spPr/>
    </dgm:pt>
    <dgm:pt modelId="{57D0DA5E-5635-4C79-83BE-31BFFE048C86}" type="pres">
      <dgm:prSet presAssocID="{9F97E4C1-1936-4BAE-8651-1987AF740B91}" presName="connectorText" presStyleLbl="sibTrans1D1" presStyleIdx="6" presStyleCnt="7"/>
      <dgm:spPr/>
    </dgm:pt>
    <dgm:pt modelId="{2389E2EC-DB4E-4AC3-BB21-537DA324D80D}" type="pres">
      <dgm:prSet presAssocID="{FF3814F8-BC40-4337-873F-E3775ABD28D5}" presName="node" presStyleLbl="node1" presStyleIdx="7" presStyleCnt="8">
        <dgm:presLayoutVars>
          <dgm:bulletEnabled val="1"/>
        </dgm:presLayoutVars>
      </dgm:prSet>
      <dgm:spPr/>
    </dgm:pt>
  </dgm:ptLst>
  <dgm:cxnLst>
    <dgm:cxn modelId="{353CD31A-96F8-468D-A838-BAD60B1085B6}" srcId="{397EFDA8-EEAC-438C-9E27-7763697B0C83}" destId="{5EDDE2BC-494E-4431-BF6E-2DDF8F6EAB93}" srcOrd="1" destOrd="0" parTransId="{4D663827-990F-4E89-AB4F-4B4824F60EEA}" sibTransId="{0A39AAD1-49BB-49EE-B967-3448BD435C68}"/>
    <dgm:cxn modelId="{13DDBB2F-B92C-4DC1-89BC-AF1AD76CD945}" type="presOf" srcId="{C305C5A0-ED5E-443D-A26C-7A8DCD1202A4}" destId="{271CAF25-377D-4E7B-9B10-270D1C5D5854}" srcOrd="0" destOrd="0" presId="urn:microsoft.com/office/officeart/2005/8/layout/bProcess3"/>
    <dgm:cxn modelId="{50ECD232-0112-4117-854F-9549A0FA78A8}" type="presOf" srcId="{E44E64CE-9E89-4500-A517-4BAFAB05A313}" destId="{2999503C-70D9-44BC-8E8D-38978CE72449}" srcOrd="0" destOrd="0" presId="urn:microsoft.com/office/officeart/2005/8/layout/bProcess3"/>
    <dgm:cxn modelId="{4F7CFA32-9A31-4CD2-A4E9-27ED9786B9F9}" srcId="{397EFDA8-EEAC-438C-9E27-7763697B0C83}" destId="{E44E64CE-9E89-4500-A517-4BAFAB05A313}" srcOrd="4" destOrd="0" parTransId="{7CD84C1D-3372-466A-96C0-3310B4194F82}" sibTransId="{9A7E05DA-6D87-407B-8F9D-5BBA4FDC1911}"/>
    <dgm:cxn modelId="{45198237-2F30-4C2F-89EA-E8799B4E213E}" type="presOf" srcId="{9DD42E3E-6165-4145-AEC6-19634DD1567A}" destId="{12F2CE41-71BA-4FCE-831F-BEFCDAF9D3AF}" srcOrd="1" destOrd="0" presId="urn:microsoft.com/office/officeart/2005/8/layout/bProcess3"/>
    <dgm:cxn modelId="{82101D61-1A23-44D8-918A-A3BA4D075F9C}" type="presOf" srcId="{9A7E05DA-6D87-407B-8F9D-5BBA4FDC1911}" destId="{5DD4AFA8-9B21-476B-87CE-6BECEF08F229}" srcOrd="0" destOrd="0" presId="urn:microsoft.com/office/officeart/2005/8/layout/bProcess3"/>
    <dgm:cxn modelId="{1ADFF947-8CCE-4770-A9D3-5776FBB351BE}" type="presOf" srcId="{9F97E4C1-1936-4BAE-8651-1987AF740B91}" destId="{7C96388C-D266-44F1-BD27-1B04DAD09100}" srcOrd="0" destOrd="0" presId="urn:microsoft.com/office/officeart/2005/8/layout/bProcess3"/>
    <dgm:cxn modelId="{E46D514A-F149-4A22-ADEE-3DBA4000577F}" type="presOf" srcId="{463709DE-E1E0-4ED8-964B-E88D173B4B19}" destId="{105B8D2E-6BA0-4136-9321-DBE24F2FA599}" srcOrd="1" destOrd="0" presId="urn:microsoft.com/office/officeart/2005/8/layout/bProcess3"/>
    <dgm:cxn modelId="{5813796B-73EA-4DB5-93E1-57A4665D3573}" type="presOf" srcId="{0A39AAD1-49BB-49EE-B967-3448BD435C68}" destId="{7DBD2F36-1740-43E1-8691-4B6D9BC3E71B}" srcOrd="1" destOrd="0" presId="urn:microsoft.com/office/officeart/2005/8/layout/bProcess3"/>
    <dgm:cxn modelId="{1E84CC52-97A1-4DBE-92A7-E4E29BF4B271}" srcId="{397EFDA8-EEAC-438C-9E27-7763697B0C83}" destId="{2CF7646C-C1E6-4E1C-9464-23253DA3E9CE}" srcOrd="0" destOrd="0" parTransId="{110C6A1C-122B-4900-BAC1-BBA077650471}" sibTransId="{463709DE-E1E0-4ED8-964B-E88D173B4B19}"/>
    <dgm:cxn modelId="{7F15B258-13A0-4043-9412-7BDEE4AB32B5}" type="presOf" srcId="{9C71CB08-2031-419F-975D-138A1BE94AC6}" destId="{FE999DC9-6CE1-4DFD-85A1-DD031ADC627E}" srcOrd="0" destOrd="0" presId="urn:microsoft.com/office/officeart/2005/8/layout/bProcess3"/>
    <dgm:cxn modelId="{58F83079-3AE2-41D1-AD02-13381706227B}" type="presOf" srcId="{5EDDE2BC-494E-4431-BF6E-2DDF8F6EAB93}" destId="{69B8A0BF-7CA7-45C7-9A99-23B59D65F40B}" srcOrd="0" destOrd="0" presId="urn:microsoft.com/office/officeart/2005/8/layout/bProcess3"/>
    <dgm:cxn modelId="{C3EC327C-A0ED-4392-812B-B60D222C7E42}" type="presOf" srcId="{264BF0F7-CA36-4C52-96B9-04C378A3A5AC}" destId="{20CC0BA0-F0D6-438C-A053-8C9C4BE31597}" srcOrd="1" destOrd="0" presId="urn:microsoft.com/office/officeart/2005/8/layout/bProcess3"/>
    <dgm:cxn modelId="{01B3BC7F-2783-47C9-9F97-D8AF4300F198}" type="presOf" srcId="{9A7E05DA-6D87-407B-8F9D-5BBA4FDC1911}" destId="{A541CB35-1B05-4EEF-812F-7D1BBB40485E}" srcOrd="1" destOrd="0" presId="urn:microsoft.com/office/officeart/2005/8/layout/bProcess3"/>
    <dgm:cxn modelId="{22AB7682-6331-46F1-BD52-F8D8FA7C324C}" type="presOf" srcId="{397EFDA8-EEAC-438C-9E27-7763697B0C83}" destId="{26922DE8-B16A-4C4A-8374-0B2381384C2E}" srcOrd="0" destOrd="0" presId="urn:microsoft.com/office/officeart/2005/8/layout/bProcess3"/>
    <dgm:cxn modelId="{39728386-1F3D-41F0-972A-A8CD9C616DA1}" srcId="{397EFDA8-EEAC-438C-9E27-7763697B0C83}" destId="{09F563EB-E8A8-440B-8CB8-0A04AD4C6C53}" srcOrd="2" destOrd="0" parTransId="{7F437954-1006-4E81-920B-E14F8BBDD116}" sibTransId="{F1B2FC82-F1E6-41CE-B304-8BDDD3481B95}"/>
    <dgm:cxn modelId="{C328708E-F146-46EB-89C5-2A6BF88B4AD5}" srcId="{397EFDA8-EEAC-438C-9E27-7763697B0C83}" destId="{8B3F5AA7-EA9F-4EDF-B2B0-240AB3F3653C}" srcOrd="6" destOrd="0" parTransId="{6EDA11DE-4C79-4630-9D45-7B2474A467AC}" sibTransId="{9F97E4C1-1936-4BAE-8651-1987AF740B91}"/>
    <dgm:cxn modelId="{B8DADF9C-8813-4C5E-B37A-2E935C58D751}" srcId="{397EFDA8-EEAC-438C-9E27-7763697B0C83}" destId="{C305C5A0-ED5E-443D-A26C-7A8DCD1202A4}" srcOrd="3" destOrd="0" parTransId="{98FC232A-68FD-4296-A17D-7A12830C2914}" sibTransId="{9DD42E3E-6165-4145-AEC6-19634DD1567A}"/>
    <dgm:cxn modelId="{9204E49E-DB58-459F-94BB-CB1E332D911E}" type="presOf" srcId="{9F97E4C1-1936-4BAE-8651-1987AF740B91}" destId="{57D0DA5E-5635-4C79-83BE-31BFFE048C86}" srcOrd="1" destOrd="0" presId="urn:microsoft.com/office/officeart/2005/8/layout/bProcess3"/>
    <dgm:cxn modelId="{C237CDAF-EE71-4D3C-A6A6-C9779981DA04}" srcId="{397EFDA8-EEAC-438C-9E27-7763697B0C83}" destId="{FF3814F8-BC40-4337-873F-E3775ABD28D5}" srcOrd="7" destOrd="0" parTransId="{5139DA33-5511-4913-A57C-8AAD736FF307}" sibTransId="{787ECF71-5E47-4BA8-81EB-0A935964B066}"/>
    <dgm:cxn modelId="{F768B0B8-24FB-4E81-9AB4-D81BE5D91A81}" type="presOf" srcId="{463709DE-E1E0-4ED8-964B-E88D173B4B19}" destId="{EA7515AE-193D-475B-8B7F-0AEFA2406F95}" srcOrd="0" destOrd="0" presId="urn:microsoft.com/office/officeart/2005/8/layout/bProcess3"/>
    <dgm:cxn modelId="{F654CCCE-61CB-4725-BB56-FE93E66AA60B}" type="presOf" srcId="{264BF0F7-CA36-4C52-96B9-04C378A3A5AC}" destId="{D981078A-277C-4360-BEEA-50B447AA5FCA}" srcOrd="0" destOrd="0" presId="urn:microsoft.com/office/officeart/2005/8/layout/bProcess3"/>
    <dgm:cxn modelId="{A6DE99D0-5AA7-4A16-B95A-C8B3EF45795F}" type="presOf" srcId="{9DD42E3E-6165-4145-AEC6-19634DD1567A}" destId="{4FA00AD2-2186-48D2-9234-478597FD1FB1}" srcOrd="0" destOrd="0" presId="urn:microsoft.com/office/officeart/2005/8/layout/bProcess3"/>
    <dgm:cxn modelId="{98B954D2-BD7B-4026-8BB0-9C53799B69F3}" srcId="{397EFDA8-EEAC-438C-9E27-7763697B0C83}" destId="{9C71CB08-2031-419F-975D-138A1BE94AC6}" srcOrd="5" destOrd="0" parTransId="{8FDF7488-9BE3-4AAA-B909-D3404B1076E1}" sibTransId="{264BF0F7-CA36-4C52-96B9-04C378A3A5AC}"/>
    <dgm:cxn modelId="{CA27E3DC-E90B-4C29-9B4F-3E5EC4E44507}" type="presOf" srcId="{F1B2FC82-F1E6-41CE-B304-8BDDD3481B95}" destId="{F8270B11-52F0-4753-90D4-1FFE3751F1E0}" srcOrd="1" destOrd="0" presId="urn:microsoft.com/office/officeart/2005/8/layout/bProcess3"/>
    <dgm:cxn modelId="{55C37FE6-AFF2-4F14-ACF7-CD142108E709}" type="presOf" srcId="{09F563EB-E8A8-440B-8CB8-0A04AD4C6C53}" destId="{BA983085-D433-4634-91FC-1B3B77D3137A}" srcOrd="0" destOrd="0" presId="urn:microsoft.com/office/officeart/2005/8/layout/bProcess3"/>
    <dgm:cxn modelId="{72C277E8-C0B7-41B8-BB70-5A3C711750C6}" type="presOf" srcId="{8B3F5AA7-EA9F-4EDF-B2B0-240AB3F3653C}" destId="{AD147CE2-4EAD-4598-93F3-73D4BAD09A3F}" srcOrd="0" destOrd="0" presId="urn:microsoft.com/office/officeart/2005/8/layout/bProcess3"/>
    <dgm:cxn modelId="{7D77D8E8-BD12-4AFB-A183-C4CF56673ECB}" type="presOf" srcId="{F1B2FC82-F1E6-41CE-B304-8BDDD3481B95}" destId="{F685210E-550C-44E1-ACBC-75923C1413C8}" srcOrd="0" destOrd="0" presId="urn:microsoft.com/office/officeart/2005/8/layout/bProcess3"/>
    <dgm:cxn modelId="{2E84A3ED-B168-4081-B6F4-E381E00D4B48}" type="presOf" srcId="{0A39AAD1-49BB-49EE-B967-3448BD435C68}" destId="{AC4D2B5E-DEC5-43D5-9A33-20DB4D04B30B}" srcOrd="0" destOrd="0" presId="urn:microsoft.com/office/officeart/2005/8/layout/bProcess3"/>
    <dgm:cxn modelId="{8B0A82F0-A345-456C-BF08-6226573CEF72}" type="presOf" srcId="{2CF7646C-C1E6-4E1C-9464-23253DA3E9CE}" destId="{1D26DF03-66D2-45A2-8B09-86F024A6EB48}" srcOrd="0" destOrd="0" presId="urn:microsoft.com/office/officeart/2005/8/layout/bProcess3"/>
    <dgm:cxn modelId="{FCCAB6F4-B4E5-4376-815B-D18297F42F18}" type="presOf" srcId="{FF3814F8-BC40-4337-873F-E3775ABD28D5}" destId="{2389E2EC-DB4E-4AC3-BB21-537DA324D80D}" srcOrd="0" destOrd="0" presId="urn:microsoft.com/office/officeart/2005/8/layout/bProcess3"/>
    <dgm:cxn modelId="{DEA72D81-CA3B-4DC7-97B7-1B35D1BA1993}" type="presParOf" srcId="{26922DE8-B16A-4C4A-8374-0B2381384C2E}" destId="{1D26DF03-66D2-45A2-8B09-86F024A6EB48}" srcOrd="0" destOrd="0" presId="urn:microsoft.com/office/officeart/2005/8/layout/bProcess3"/>
    <dgm:cxn modelId="{C8352F92-7DFB-4F96-BDEF-7A28CD3E998F}" type="presParOf" srcId="{26922DE8-B16A-4C4A-8374-0B2381384C2E}" destId="{EA7515AE-193D-475B-8B7F-0AEFA2406F95}" srcOrd="1" destOrd="0" presId="urn:microsoft.com/office/officeart/2005/8/layout/bProcess3"/>
    <dgm:cxn modelId="{EA458979-FD4C-4523-803B-C42947A01846}" type="presParOf" srcId="{EA7515AE-193D-475B-8B7F-0AEFA2406F95}" destId="{105B8D2E-6BA0-4136-9321-DBE24F2FA599}" srcOrd="0" destOrd="0" presId="urn:microsoft.com/office/officeart/2005/8/layout/bProcess3"/>
    <dgm:cxn modelId="{C9807BC7-0AA1-4419-9043-98A63AC498EC}" type="presParOf" srcId="{26922DE8-B16A-4C4A-8374-0B2381384C2E}" destId="{69B8A0BF-7CA7-45C7-9A99-23B59D65F40B}" srcOrd="2" destOrd="0" presId="urn:microsoft.com/office/officeart/2005/8/layout/bProcess3"/>
    <dgm:cxn modelId="{6C639AF9-7996-46F6-8456-C1088A6D78F3}" type="presParOf" srcId="{26922DE8-B16A-4C4A-8374-0B2381384C2E}" destId="{AC4D2B5E-DEC5-43D5-9A33-20DB4D04B30B}" srcOrd="3" destOrd="0" presId="urn:microsoft.com/office/officeart/2005/8/layout/bProcess3"/>
    <dgm:cxn modelId="{6AAC94D4-B2B8-416C-A078-CFB7DFC5C4A0}" type="presParOf" srcId="{AC4D2B5E-DEC5-43D5-9A33-20DB4D04B30B}" destId="{7DBD2F36-1740-43E1-8691-4B6D9BC3E71B}" srcOrd="0" destOrd="0" presId="urn:microsoft.com/office/officeart/2005/8/layout/bProcess3"/>
    <dgm:cxn modelId="{FB4DD4EB-1B81-4086-AA77-48B2B48F37C1}" type="presParOf" srcId="{26922DE8-B16A-4C4A-8374-0B2381384C2E}" destId="{BA983085-D433-4634-91FC-1B3B77D3137A}" srcOrd="4" destOrd="0" presId="urn:microsoft.com/office/officeart/2005/8/layout/bProcess3"/>
    <dgm:cxn modelId="{C17D04B6-9234-41B8-AED2-A9F8E3936063}" type="presParOf" srcId="{26922DE8-B16A-4C4A-8374-0B2381384C2E}" destId="{F685210E-550C-44E1-ACBC-75923C1413C8}" srcOrd="5" destOrd="0" presId="urn:microsoft.com/office/officeart/2005/8/layout/bProcess3"/>
    <dgm:cxn modelId="{BB4F4B35-FC76-445D-A485-9586A8075DF5}" type="presParOf" srcId="{F685210E-550C-44E1-ACBC-75923C1413C8}" destId="{F8270B11-52F0-4753-90D4-1FFE3751F1E0}" srcOrd="0" destOrd="0" presId="urn:microsoft.com/office/officeart/2005/8/layout/bProcess3"/>
    <dgm:cxn modelId="{4A28134B-26FA-4C65-9095-4FFA97F7B8B7}" type="presParOf" srcId="{26922DE8-B16A-4C4A-8374-0B2381384C2E}" destId="{271CAF25-377D-4E7B-9B10-270D1C5D5854}" srcOrd="6" destOrd="0" presId="urn:microsoft.com/office/officeart/2005/8/layout/bProcess3"/>
    <dgm:cxn modelId="{BB5F80DD-1FA9-42FA-8D53-FB70CBCBC9A9}" type="presParOf" srcId="{26922DE8-B16A-4C4A-8374-0B2381384C2E}" destId="{4FA00AD2-2186-48D2-9234-478597FD1FB1}" srcOrd="7" destOrd="0" presId="urn:microsoft.com/office/officeart/2005/8/layout/bProcess3"/>
    <dgm:cxn modelId="{85B06853-629D-4126-9286-6FB777186497}" type="presParOf" srcId="{4FA00AD2-2186-48D2-9234-478597FD1FB1}" destId="{12F2CE41-71BA-4FCE-831F-BEFCDAF9D3AF}" srcOrd="0" destOrd="0" presId="urn:microsoft.com/office/officeart/2005/8/layout/bProcess3"/>
    <dgm:cxn modelId="{7B713D1C-E195-4D4C-9AE2-F9546A36205E}" type="presParOf" srcId="{26922DE8-B16A-4C4A-8374-0B2381384C2E}" destId="{2999503C-70D9-44BC-8E8D-38978CE72449}" srcOrd="8" destOrd="0" presId="urn:microsoft.com/office/officeart/2005/8/layout/bProcess3"/>
    <dgm:cxn modelId="{E8A43BDD-84E3-4C7C-B4F3-09B2C80FCAC2}" type="presParOf" srcId="{26922DE8-B16A-4C4A-8374-0B2381384C2E}" destId="{5DD4AFA8-9B21-476B-87CE-6BECEF08F229}" srcOrd="9" destOrd="0" presId="urn:microsoft.com/office/officeart/2005/8/layout/bProcess3"/>
    <dgm:cxn modelId="{B218EFEF-6EB2-4428-AA8C-FD7B2994FC7E}" type="presParOf" srcId="{5DD4AFA8-9B21-476B-87CE-6BECEF08F229}" destId="{A541CB35-1B05-4EEF-812F-7D1BBB40485E}" srcOrd="0" destOrd="0" presId="urn:microsoft.com/office/officeart/2005/8/layout/bProcess3"/>
    <dgm:cxn modelId="{11F71D87-C426-42AC-BFEF-8CC253B29DAD}" type="presParOf" srcId="{26922DE8-B16A-4C4A-8374-0B2381384C2E}" destId="{FE999DC9-6CE1-4DFD-85A1-DD031ADC627E}" srcOrd="10" destOrd="0" presId="urn:microsoft.com/office/officeart/2005/8/layout/bProcess3"/>
    <dgm:cxn modelId="{A6C6AA1A-0CAA-4C00-9019-3EA15244B170}" type="presParOf" srcId="{26922DE8-B16A-4C4A-8374-0B2381384C2E}" destId="{D981078A-277C-4360-BEEA-50B447AA5FCA}" srcOrd="11" destOrd="0" presId="urn:microsoft.com/office/officeart/2005/8/layout/bProcess3"/>
    <dgm:cxn modelId="{AA90980C-E946-4951-952F-E4D6A201ECC4}" type="presParOf" srcId="{D981078A-277C-4360-BEEA-50B447AA5FCA}" destId="{20CC0BA0-F0D6-438C-A053-8C9C4BE31597}" srcOrd="0" destOrd="0" presId="urn:microsoft.com/office/officeart/2005/8/layout/bProcess3"/>
    <dgm:cxn modelId="{B3E6B09E-5896-4A9E-A4DA-EC7400D838CD}" type="presParOf" srcId="{26922DE8-B16A-4C4A-8374-0B2381384C2E}" destId="{AD147CE2-4EAD-4598-93F3-73D4BAD09A3F}" srcOrd="12" destOrd="0" presId="urn:microsoft.com/office/officeart/2005/8/layout/bProcess3"/>
    <dgm:cxn modelId="{8B08C989-AC42-4B40-9562-CBBAEE827862}" type="presParOf" srcId="{26922DE8-B16A-4C4A-8374-0B2381384C2E}" destId="{7C96388C-D266-44F1-BD27-1B04DAD09100}" srcOrd="13" destOrd="0" presId="urn:microsoft.com/office/officeart/2005/8/layout/bProcess3"/>
    <dgm:cxn modelId="{86DC8621-25B3-43F9-A6B6-DA9055CDDA64}" type="presParOf" srcId="{7C96388C-D266-44F1-BD27-1B04DAD09100}" destId="{57D0DA5E-5635-4C79-83BE-31BFFE048C86}" srcOrd="0" destOrd="0" presId="urn:microsoft.com/office/officeart/2005/8/layout/bProcess3"/>
    <dgm:cxn modelId="{25848760-CE57-410E-B236-AFE10EB4E6F5}" type="presParOf" srcId="{26922DE8-B16A-4C4A-8374-0B2381384C2E}" destId="{2389E2EC-DB4E-4AC3-BB21-537DA324D80D}" srcOrd="14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7515AE-193D-475B-8B7F-0AEFA2406F95}">
      <dsp:nvSpPr>
        <dsp:cNvPr id="0" name=""/>
        <dsp:cNvSpPr/>
      </dsp:nvSpPr>
      <dsp:spPr>
        <a:xfrm>
          <a:off x="1412543" y="314439"/>
          <a:ext cx="24259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42592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uk-UA" sz="500" kern="1200">
            <a:solidFill>
              <a:schemeClr val="bg2"/>
            </a:solidFill>
          </a:endParaRPr>
        </a:p>
      </dsp:txBody>
      <dsp:txXfrm>
        <a:off x="1527010" y="358791"/>
        <a:ext cx="13659" cy="2734"/>
      </dsp:txXfrm>
    </dsp:sp>
    <dsp:sp modelId="{1D26DF03-66D2-45A2-8B09-86F024A6EB48}">
      <dsp:nvSpPr>
        <dsp:cNvPr id="0" name=""/>
        <dsp:cNvSpPr/>
      </dsp:nvSpPr>
      <dsp:spPr>
        <a:xfrm>
          <a:off x="226551" y="3821"/>
          <a:ext cx="1187791" cy="71267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itchFamily="34" charset="0"/>
            <a:buNone/>
          </a:pPr>
          <a:r>
            <a:rPr lang="uk-UA" sz="1100" kern="1200" dirty="0">
              <a:solidFill>
                <a:schemeClr val="bg2"/>
              </a:solidFill>
              <a:latin typeface="Helios" pitchFamily="50" charset="-52"/>
              <a:ea typeface="Montserrat Semi" charset="0"/>
              <a:cs typeface="Montserrat Semi" charset="0"/>
            </a:rPr>
            <a:t>Аналіз сучасних підходів до створення ШНМ</a:t>
          </a:r>
          <a:endParaRPr lang="uk-UA" sz="1100" kern="1200" dirty="0">
            <a:solidFill>
              <a:schemeClr val="bg2"/>
            </a:solidFill>
          </a:endParaRPr>
        </a:p>
      </dsp:txBody>
      <dsp:txXfrm>
        <a:off x="226551" y="3821"/>
        <a:ext cx="1187791" cy="712675"/>
      </dsp:txXfrm>
    </dsp:sp>
    <dsp:sp modelId="{AC4D2B5E-DEC5-43D5-9A33-20DB4D04B30B}">
      <dsp:nvSpPr>
        <dsp:cNvPr id="0" name=""/>
        <dsp:cNvSpPr/>
      </dsp:nvSpPr>
      <dsp:spPr>
        <a:xfrm>
          <a:off x="820447" y="714696"/>
          <a:ext cx="1460984" cy="242592"/>
        </a:xfrm>
        <a:custGeom>
          <a:avLst/>
          <a:gdLst/>
          <a:ahLst/>
          <a:cxnLst/>
          <a:rect l="0" t="0" r="0" b="0"/>
          <a:pathLst>
            <a:path>
              <a:moveTo>
                <a:pt x="1460984" y="0"/>
              </a:moveTo>
              <a:lnTo>
                <a:pt x="1460984" y="138396"/>
              </a:lnTo>
              <a:lnTo>
                <a:pt x="0" y="138396"/>
              </a:lnTo>
              <a:lnTo>
                <a:pt x="0" y="242592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uk-UA" sz="500" kern="1200">
            <a:solidFill>
              <a:schemeClr val="bg2"/>
            </a:solidFill>
          </a:endParaRPr>
        </a:p>
      </dsp:txBody>
      <dsp:txXfrm>
        <a:off x="1513782" y="834625"/>
        <a:ext cx="74315" cy="2734"/>
      </dsp:txXfrm>
    </dsp:sp>
    <dsp:sp modelId="{69B8A0BF-7CA7-45C7-9A99-23B59D65F40B}">
      <dsp:nvSpPr>
        <dsp:cNvPr id="0" name=""/>
        <dsp:cNvSpPr/>
      </dsp:nvSpPr>
      <dsp:spPr>
        <a:xfrm>
          <a:off x="1687536" y="3821"/>
          <a:ext cx="1187791" cy="71267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itchFamily="34" charset="0"/>
            <a:buNone/>
          </a:pPr>
          <a:r>
            <a:rPr lang="uk-UA" sz="1100" kern="1200" dirty="0">
              <a:solidFill>
                <a:schemeClr val="bg2"/>
              </a:solidFill>
              <a:latin typeface="Helios" pitchFamily="50" charset="-52"/>
              <a:ea typeface="Montserrat Semi" charset="0"/>
              <a:cs typeface="Montserrat Semi" charset="0"/>
            </a:rPr>
            <a:t>Розробка вимог до платформи</a:t>
          </a:r>
          <a:endParaRPr lang="uk-UA" sz="1100" kern="1200" dirty="0">
            <a:solidFill>
              <a:schemeClr val="bg2"/>
            </a:solidFill>
          </a:endParaRPr>
        </a:p>
      </dsp:txBody>
      <dsp:txXfrm>
        <a:off x="1687536" y="3821"/>
        <a:ext cx="1187791" cy="712675"/>
      </dsp:txXfrm>
    </dsp:sp>
    <dsp:sp modelId="{F685210E-550C-44E1-ACBC-75923C1413C8}">
      <dsp:nvSpPr>
        <dsp:cNvPr id="0" name=""/>
        <dsp:cNvSpPr/>
      </dsp:nvSpPr>
      <dsp:spPr>
        <a:xfrm>
          <a:off x="1412543" y="1300306"/>
          <a:ext cx="24259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42592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uk-UA" sz="500" kern="1200"/>
        </a:p>
      </dsp:txBody>
      <dsp:txXfrm>
        <a:off x="1527010" y="1344659"/>
        <a:ext cx="13659" cy="2734"/>
      </dsp:txXfrm>
    </dsp:sp>
    <dsp:sp modelId="{BA983085-D433-4634-91FC-1B3B77D3137A}">
      <dsp:nvSpPr>
        <dsp:cNvPr id="0" name=""/>
        <dsp:cNvSpPr/>
      </dsp:nvSpPr>
      <dsp:spPr>
        <a:xfrm>
          <a:off x="226551" y="989688"/>
          <a:ext cx="1187791" cy="71267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itchFamily="34" charset="0"/>
            <a:buNone/>
          </a:pPr>
          <a:r>
            <a:rPr lang="uk-UA" sz="1100" kern="1200">
              <a:solidFill>
                <a:schemeClr val="bg2"/>
              </a:solidFill>
              <a:latin typeface="Helios" pitchFamily="50" charset="-52"/>
              <a:ea typeface="Montserrat Semi" charset="0"/>
              <a:cs typeface="Montserrat Semi" charset="0"/>
            </a:rPr>
            <a:t>Проектування </a:t>
          </a:r>
          <a:r>
            <a:rPr lang="uk-UA" sz="1100" kern="1200" dirty="0">
              <a:solidFill>
                <a:schemeClr val="bg2"/>
              </a:solidFill>
              <a:latin typeface="Helios" pitchFamily="50" charset="-52"/>
              <a:ea typeface="Montserrat Semi" charset="0"/>
              <a:cs typeface="Montserrat Semi" charset="0"/>
            </a:rPr>
            <a:t>платформи</a:t>
          </a:r>
          <a:endParaRPr lang="uk-UA" sz="1100" kern="1200" dirty="0">
            <a:solidFill>
              <a:schemeClr val="bg2"/>
            </a:solidFill>
          </a:endParaRPr>
        </a:p>
      </dsp:txBody>
      <dsp:txXfrm>
        <a:off x="226551" y="989688"/>
        <a:ext cx="1187791" cy="712675"/>
      </dsp:txXfrm>
    </dsp:sp>
    <dsp:sp modelId="{4FA00AD2-2186-48D2-9234-478597FD1FB1}">
      <dsp:nvSpPr>
        <dsp:cNvPr id="0" name=""/>
        <dsp:cNvSpPr/>
      </dsp:nvSpPr>
      <dsp:spPr>
        <a:xfrm>
          <a:off x="820447" y="1700563"/>
          <a:ext cx="1460984" cy="242592"/>
        </a:xfrm>
        <a:custGeom>
          <a:avLst/>
          <a:gdLst/>
          <a:ahLst/>
          <a:cxnLst/>
          <a:rect l="0" t="0" r="0" b="0"/>
          <a:pathLst>
            <a:path>
              <a:moveTo>
                <a:pt x="1460984" y="0"/>
              </a:moveTo>
              <a:lnTo>
                <a:pt x="1460984" y="138396"/>
              </a:lnTo>
              <a:lnTo>
                <a:pt x="0" y="138396"/>
              </a:lnTo>
              <a:lnTo>
                <a:pt x="0" y="242592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uk-UA" sz="500" kern="1200">
            <a:solidFill>
              <a:schemeClr val="bg2"/>
            </a:solidFill>
          </a:endParaRPr>
        </a:p>
      </dsp:txBody>
      <dsp:txXfrm>
        <a:off x="1513782" y="1820492"/>
        <a:ext cx="74315" cy="2734"/>
      </dsp:txXfrm>
    </dsp:sp>
    <dsp:sp modelId="{271CAF25-377D-4E7B-9B10-270D1C5D5854}">
      <dsp:nvSpPr>
        <dsp:cNvPr id="0" name=""/>
        <dsp:cNvSpPr/>
      </dsp:nvSpPr>
      <dsp:spPr>
        <a:xfrm>
          <a:off x="1687536" y="989688"/>
          <a:ext cx="1187791" cy="71267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itchFamily="34" charset="0"/>
            <a:buNone/>
          </a:pPr>
          <a:r>
            <a:rPr lang="uk-UA" sz="1100" kern="1200" dirty="0">
              <a:solidFill>
                <a:schemeClr val="bg2"/>
              </a:solidFill>
              <a:latin typeface="Helios" pitchFamily="50" charset="-52"/>
              <a:ea typeface="Montserrat Semi" charset="0"/>
              <a:cs typeface="Montserrat Semi" charset="0"/>
            </a:rPr>
            <a:t>Розробка інструменту для генерації </a:t>
          </a:r>
          <a:r>
            <a:rPr lang="uk-UA" sz="1100" kern="1200" dirty="0" err="1">
              <a:solidFill>
                <a:schemeClr val="bg2"/>
              </a:solidFill>
              <a:latin typeface="Helios" pitchFamily="50" charset="-52"/>
              <a:ea typeface="Montserrat Semi" charset="0"/>
              <a:cs typeface="Montserrat Semi" charset="0"/>
            </a:rPr>
            <a:t>датасету</a:t>
          </a:r>
          <a:endParaRPr lang="uk-UA" sz="1100" kern="1200" dirty="0">
            <a:solidFill>
              <a:schemeClr val="bg2"/>
            </a:solidFill>
          </a:endParaRPr>
        </a:p>
      </dsp:txBody>
      <dsp:txXfrm>
        <a:off x="1687536" y="989688"/>
        <a:ext cx="1187791" cy="712675"/>
      </dsp:txXfrm>
    </dsp:sp>
    <dsp:sp modelId="{5DD4AFA8-9B21-476B-87CE-6BECEF08F229}">
      <dsp:nvSpPr>
        <dsp:cNvPr id="0" name=""/>
        <dsp:cNvSpPr/>
      </dsp:nvSpPr>
      <dsp:spPr>
        <a:xfrm>
          <a:off x="1412543" y="2286173"/>
          <a:ext cx="24259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42592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uk-UA" sz="500" kern="1200">
            <a:solidFill>
              <a:schemeClr val="bg2"/>
            </a:solidFill>
          </a:endParaRPr>
        </a:p>
      </dsp:txBody>
      <dsp:txXfrm>
        <a:off x="1527010" y="2330526"/>
        <a:ext cx="13659" cy="2734"/>
      </dsp:txXfrm>
    </dsp:sp>
    <dsp:sp modelId="{2999503C-70D9-44BC-8E8D-38978CE72449}">
      <dsp:nvSpPr>
        <dsp:cNvPr id="0" name=""/>
        <dsp:cNvSpPr/>
      </dsp:nvSpPr>
      <dsp:spPr>
        <a:xfrm>
          <a:off x="226551" y="1975556"/>
          <a:ext cx="1187791" cy="71267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itchFamily="34" charset="0"/>
            <a:buNone/>
          </a:pPr>
          <a:r>
            <a:rPr lang="uk-UA" sz="1100" kern="1200" dirty="0">
              <a:solidFill>
                <a:schemeClr val="bg2"/>
              </a:solidFill>
              <a:latin typeface="Helios" pitchFamily="50" charset="-52"/>
              <a:ea typeface="Montserrat Semi" charset="0"/>
              <a:cs typeface="Montserrat Semi" charset="0"/>
            </a:rPr>
            <a:t>Розробка інструменту для навчання моделей</a:t>
          </a:r>
          <a:endParaRPr lang="uk-UA" sz="1100" kern="1200" dirty="0">
            <a:solidFill>
              <a:schemeClr val="bg2"/>
            </a:solidFill>
          </a:endParaRPr>
        </a:p>
      </dsp:txBody>
      <dsp:txXfrm>
        <a:off x="226551" y="1975556"/>
        <a:ext cx="1187791" cy="712675"/>
      </dsp:txXfrm>
    </dsp:sp>
    <dsp:sp modelId="{D981078A-277C-4360-BEEA-50B447AA5FCA}">
      <dsp:nvSpPr>
        <dsp:cNvPr id="0" name=""/>
        <dsp:cNvSpPr/>
      </dsp:nvSpPr>
      <dsp:spPr>
        <a:xfrm>
          <a:off x="820447" y="2686431"/>
          <a:ext cx="1460984" cy="242592"/>
        </a:xfrm>
        <a:custGeom>
          <a:avLst/>
          <a:gdLst/>
          <a:ahLst/>
          <a:cxnLst/>
          <a:rect l="0" t="0" r="0" b="0"/>
          <a:pathLst>
            <a:path>
              <a:moveTo>
                <a:pt x="1460984" y="0"/>
              </a:moveTo>
              <a:lnTo>
                <a:pt x="1460984" y="138396"/>
              </a:lnTo>
              <a:lnTo>
                <a:pt x="0" y="138396"/>
              </a:lnTo>
              <a:lnTo>
                <a:pt x="0" y="242592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uk-UA" sz="500" kern="1200">
            <a:solidFill>
              <a:schemeClr val="bg2"/>
            </a:solidFill>
          </a:endParaRPr>
        </a:p>
      </dsp:txBody>
      <dsp:txXfrm>
        <a:off x="1513782" y="2806360"/>
        <a:ext cx="74315" cy="2734"/>
      </dsp:txXfrm>
    </dsp:sp>
    <dsp:sp modelId="{FE999DC9-6CE1-4DFD-85A1-DD031ADC627E}">
      <dsp:nvSpPr>
        <dsp:cNvPr id="0" name=""/>
        <dsp:cNvSpPr/>
      </dsp:nvSpPr>
      <dsp:spPr>
        <a:xfrm>
          <a:off x="1687536" y="1975556"/>
          <a:ext cx="1187791" cy="71267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itchFamily="34" charset="0"/>
            <a:buNone/>
          </a:pPr>
          <a:r>
            <a:rPr lang="uk-UA" sz="1100" kern="1200" dirty="0">
              <a:solidFill>
                <a:schemeClr val="bg2"/>
              </a:solidFill>
              <a:latin typeface="Helios" pitchFamily="50" charset="-52"/>
              <a:ea typeface="Montserrat Semi" charset="0"/>
              <a:cs typeface="Montserrat Semi" charset="0"/>
            </a:rPr>
            <a:t>Розробка інструменту для перевірки моделей</a:t>
          </a:r>
          <a:endParaRPr lang="uk-UA" sz="1100" kern="1200" dirty="0">
            <a:solidFill>
              <a:schemeClr val="bg2"/>
            </a:solidFill>
          </a:endParaRPr>
        </a:p>
      </dsp:txBody>
      <dsp:txXfrm>
        <a:off x="1687536" y="1975556"/>
        <a:ext cx="1187791" cy="712675"/>
      </dsp:txXfrm>
    </dsp:sp>
    <dsp:sp modelId="{7C96388C-D266-44F1-BD27-1B04DAD09100}">
      <dsp:nvSpPr>
        <dsp:cNvPr id="0" name=""/>
        <dsp:cNvSpPr/>
      </dsp:nvSpPr>
      <dsp:spPr>
        <a:xfrm>
          <a:off x="1412543" y="3272040"/>
          <a:ext cx="24259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42592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uk-UA" sz="500" kern="1200">
            <a:solidFill>
              <a:schemeClr val="bg2"/>
            </a:solidFill>
          </a:endParaRPr>
        </a:p>
      </dsp:txBody>
      <dsp:txXfrm>
        <a:off x="1527010" y="3316393"/>
        <a:ext cx="13659" cy="2734"/>
      </dsp:txXfrm>
    </dsp:sp>
    <dsp:sp modelId="{AD147CE2-4EAD-4598-93F3-73D4BAD09A3F}">
      <dsp:nvSpPr>
        <dsp:cNvPr id="0" name=""/>
        <dsp:cNvSpPr/>
      </dsp:nvSpPr>
      <dsp:spPr>
        <a:xfrm>
          <a:off x="226551" y="2961423"/>
          <a:ext cx="1187791" cy="71267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itchFamily="34" charset="0"/>
            <a:buNone/>
          </a:pPr>
          <a:r>
            <a:rPr lang="uk-UA" sz="1100" kern="1200" dirty="0">
              <a:solidFill>
                <a:schemeClr val="bg2"/>
              </a:solidFill>
              <a:latin typeface="Helios" pitchFamily="50" charset="-52"/>
              <a:ea typeface="Montserrat Semi" charset="0"/>
              <a:cs typeface="Montserrat Semi" charset="0"/>
            </a:rPr>
            <a:t>Розробка інтерфейсу користувача</a:t>
          </a:r>
          <a:endParaRPr lang="uk-UA" sz="1100" kern="1200" dirty="0">
            <a:solidFill>
              <a:schemeClr val="bg2"/>
            </a:solidFill>
          </a:endParaRPr>
        </a:p>
      </dsp:txBody>
      <dsp:txXfrm>
        <a:off x="226551" y="2961423"/>
        <a:ext cx="1187791" cy="712675"/>
      </dsp:txXfrm>
    </dsp:sp>
    <dsp:sp modelId="{2389E2EC-DB4E-4AC3-BB21-537DA324D80D}">
      <dsp:nvSpPr>
        <dsp:cNvPr id="0" name=""/>
        <dsp:cNvSpPr/>
      </dsp:nvSpPr>
      <dsp:spPr>
        <a:xfrm>
          <a:off x="1687536" y="2961423"/>
          <a:ext cx="1187791" cy="71267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itchFamily="34" charset="0"/>
            <a:buNone/>
          </a:pPr>
          <a:r>
            <a:rPr lang="uk-UA" sz="1100" kern="1200" dirty="0">
              <a:solidFill>
                <a:schemeClr val="bg2"/>
              </a:solidFill>
              <a:latin typeface="Helios" pitchFamily="50" charset="-52"/>
              <a:ea typeface="Montserrat Semi" charset="0"/>
              <a:cs typeface="Montserrat Semi" charset="0"/>
            </a:rPr>
            <a:t>Валідація платформи</a:t>
          </a:r>
          <a:endParaRPr lang="uk-UA" sz="1100" kern="1200" dirty="0">
            <a:solidFill>
              <a:schemeClr val="bg2"/>
            </a:solidFill>
          </a:endParaRPr>
        </a:p>
      </dsp:txBody>
      <dsp:txXfrm>
        <a:off x="1687536" y="2961423"/>
        <a:ext cx="1187791" cy="71267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CFFC7C-0376-E44D-ACA0-D60DC10B59F7}" type="datetimeFigureOut">
              <a:rPr lang="en-US" smtClean="0"/>
              <a:t>6/15/2025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56CEB7-CA9E-364F-BFA0-4F3CF7BA90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2878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E2BBDF-DB83-4407-B59E-54C41217E22A}" type="datetimeFigureOut">
              <a:rPr lang="uk-UA" smtClean="0"/>
              <a:t>15.06.2025</a:t>
            </a:fld>
            <a:endParaRPr lang="uk-U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uk-U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uk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DA9A8A-50B1-455A-A3F5-CF0540E3E2DF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7813745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DA9A8A-50B1-455A-A3F5-CF0540E3E2DF}" type="slidenum">
              <a:rPr lang="uk-UA" smtClean="0"/>
              <a:t>1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9615444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DA9A8A-50B1-455A-A3F5-CF0540E3E2DF}" type="slidenum">
              <a:rPr lang="uk-UA" smtClean="0"/>
              <a:t>16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2839475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и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1186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lide with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6242820" y="0"/>
            <a:ext cx="2901180" cy="5143500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359512183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658247" y="2275655"/>
            <a:ext cx="2365335" cy="2374569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3404645" y="2275655"/>
            <a:ext cx="2365335" cy="2374569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6151042" y="2275655"/>
            <a:ext cx="2365335" cy="2374569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021784812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0" y="3095625"/>
            <a:ext cx="9144001" cy="2047875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794292538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34281" tIns="17140" rIns="34281" bIns="17140" rtlCol="0" anchor="ctr">
            <a:normAutofit/>
          </a:bodyPr>
          <a:lstStyle/>
          <a:p>
            <a:r>
              <a:rPr lang="uk-UA"/>
              <a:t>Зразок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34281" tIns="17140" rIns="34281" bIns="17140" rtlCol="0">
            <a:normAutofit/>
          </a:bodyPr>
          <a:lstStyle/>
          <a:p>
            <a:pPr lvl="0"/>
            <a:r>
              <a:rPr lang="uk-UA"/>
              <a:t>Зразок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П'ятий рівень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46395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73" r:id="rId2"/>
    <p:sldLayoutId id="2147483679" r:id="rId3"/>
    <p:sldLayoutId id="2147483680" r:id="rId4"/>
  </p:sldLayoutIdLst>
  <p:txStyles>
    <p:titleStyle>
      <a:lvl1pPr algn="l" defTabSz="685617" rtl="0" eaLnBrk="1" latinLnBrk="0" hangingPunct="1">
        <a:lnSpc>
          <a:spcPct val="90000"/>
        </a:lnSpc>
        <a:spcBef>
          <a:spcPct val="0"/>
        </a:spcBef>
        <a:buNone/>
        <a:defRPr sz="2500" b="0" i="0" kern="1200">
          <a:solidFill>
            <a:schemeClr val="tx1"/>
          </a:solidFill>
          <a:latin typeface="Montserrat Light" charset="0"/>
          <a:ea typeface="Montserrat Light" charset="0"/>
          <a:cs typeface="Montserrat Light" charset="0"/>
        </a:defRPr>
      </a:lvl1pPr>
    </p:titleStyle>
    <p:bodyStyle>
      <a:lvl1pPr marL="0" indent="0" algn="l" defTabSz="6856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sz="1600" b="0" i="0" kern="1200">
          <a:solidFill>
            <a:schemeClr val="tx1"/>
          </a:solidFill>
          <a:latin typeface="Montserrat Light" charset="0"/>
          <a:ea typeface="Montserrat Light" charset="0"/>
          <a:cs typeface="Montserrat Light" charset="0"/>
        </a:defRPr>
      </a:lvl1pPr>
      <a:lvl2pPr marL="342809" indent="0" algn="l" defTabSz="685617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defRPr sz="1300" b="0" i="0" kern="1200">
          <a:solidFill>
            <a:schemeClr val="tx1"/>
          </a:solidFill>
          <a:latin typeface="Montserrat Light" charset="0"/>
          <a:ea typeface="Montserrat Light" charset="0"/>
          <a:cs typeface="Montserrat Light" charset="0"/>
        </a:defRPr>
      </a:lvl2pPr>
      <a:lvl3pPr marL="685617" indent="0" algn="l" defTabSz="685617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defRPr sz="1000" b="0" i="0" kern="1200">
          <a:solidFill>
            <a:schemeClr val="tx1"/>
          </a:solidFill>
          <a:latin typeface="Montserrat Light" charset="0"/>
          <a:ea typeface="Montserrat Light" charset="0"/>
          <a:cs typeface="Montserrat Light" charset="0"/>
        </a:defRPr>
      </a:lvl3pPr>
      <a:lvl4pPr marL="1028426" indent="0" algn="l" defTabSz="685617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defRPr sz="900" b="0" i="0" kern="1200">
          <a:solidFill>
            <a:schemeClr val="tx1"/>
          </a:solidFill>
          <a:latin typeface="Montserrat Light" charset="0"/>
          <a:ea typeface="Montserrat Light" charset="0"/>
          <a:cs typeface="Montserrat Light" charset="0"/>
        </a:defRPr>
      </a:lvl4pPr>
      <a:lvl5pPr marL="1371234" indent="0" algn="l" defTabSz="685617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defRPr sz="900" b="0" i="0" kern="1200">
          <a:solidFill>
            <a:schemeClr val="tx1"/>
          </a:solidFill>
          <a:latin typeface="Montserrat Light" charset="0"/>
          <a:ea typeface="Montserrat Light" charset="0"/>
          <a:cs typeface="Montserrat Light" charset="0"/>
        </a:defRPr>
      </a:lvl5pPr>
      <a:lvl6pPr marL="1885447" indent="-171404" algn="l" defTabSz="685617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256" indent="-171404" algn="l" defTabSz="685617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064" indent="-171404" algn="l" defTabSz="685617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913873" indent="-171404" algn="l" defTabSz="685617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61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09" algn="l" defTabSz="68561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85617" algn="l" defTabSz="68561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426" algn="l" defTabSz="68561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234" algn="l" defTabSz="68561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043" algn="l" defTabSz="68561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2056851" algn="l" defTabSz="68561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399660" algn="l" defTabSz="68561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742468" algn="l" defTabSz="68561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orch.org/vision/main/models.html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hyperlink" Target="https://docs.pytorch.org/vision/main/models.html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9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Місце для зображення 4"/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548" b="36548"/>
          <a:stretch>
            <a:fillRect/>
          </a:stretch>
        </p:blipFill>
        <p:spPr>
          <a:xfrm>
            <a:off x="0" y="-2381"/>
            <a:ext cx="9144000" cy="2047875"/>
          </a:xfrm>
        </p:spPr>
      </p:pic>
      <p:sp>
        <p:nvSpPr>
          <p:cNvPr id="44" name="Line 5"/>
          <p:cNvSpPr>
            <a:spLocks noChangeShapeType="1"/>
          </p:cNvSpPr>
          <p:nvPr/>
        </p:nvSpPr>
        <p:spPr bwMode="auto">
          <a:xfrm>
            <a:off x="561955" y="-65563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399" tIns="45700" rIns="91399" bIns="4570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" name="Line 6"/>
          <p:cNvSpPr>
            <a:spLocks noChangeShapeType="1"/>
          </p:cNvSpPr>
          <p:nvPr/>
        </p:nvSpPr>
        <p:spPr bwMode="auto">
          <a:xfrm>
            <a:off x="561955" y="-65563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399" tIns="45700" rIns="91399" bIns="4570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978795" y="3723519"/>
            <a:ext cx="2185646" cy="830956"/>
          </a:xfrm>
          <a:prstGeom prst="rect">
            <a:avLst/>
          </a:prstGeom>
          <a:noFill/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91400" tIns="45700" rIns="91400" bIns="45700" rtlCol="0" anchor="ctr">
            <a:spAutoFit/>
          </a:bodyPr>
          <a:lstStyle/>
          <a:p>
            <a:pPr>
              <a:tabLst>
                <a:tab pos="126768" algn="l"/>
              </a:tabLst>
            </a:pPr>
            <a:r>
              <a:rPr lang="uk-UA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HeliosLight" pitchFamily="50" charset="-52"/>
                <a:ea typeface="Montserrat Ultra Light" charset="0"/>
                <a:cs typeface="Montserrat Ultra Light" charset="0"/>
              </a:rPr>
              <a:t>Виконав: студент групи КІ-406 </a:t>
            </a:r>
          </a:p>
          <a:p>
            <a:pPr>
              <a:tabLst>
                <a:tab pos="126768" algn="l"/>
              </a:tabLst>
            </a:pPr>
            <a:r>
              <a:rPr lang="uk-UA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HeliosLight" pitchFamily="50" charset="-52"/>
                <a:ea typeface="Montserrat Ultra Light" charset="0"/>
                <a:cs typeface="Montserrat Ultra Light" charset="0"/>
              </a:rPr>
              <a:t>Ярмола Ю. Ю.</a:t>
            </a:r>
          </a:p>
          <a:p>
            <a:pPr>
              <a:tabLst>
                <a:tab pos="126768" algn="l"/>
              </a:tabLst>
            </a:pPr>
            <a:r>
              <a:rPr lang="uk-UA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HeliosLight" pitchFamily="50" charset="-52"/>
                <a:ea typeface="Montserrat Ultra Light" charset="0"/>
                <a:cs typeface="Montserrat Ultra Light" charset="0"/>
              </a:rPr>
              <a:t>Керівник: </a:t>
            </a:r>
            <a:r>
              <a:rPr lang="uk-UA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eliosLight" pitchFamily="50" charset="-52"/>
                <a:ea typeface="Montserrat Ultra Light" charset="0"/>
                <a:cs typeface="Montserrat Ultra Light" charset="0"/>
              </a:rPr>
              <a:t>к.т.н</a:t>
            </a:r>
            <a:r>
              <a:rPr lang="uk-UA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HeliosLight" pitchFamily="50" charset="-52"/>
                <a:ea typeface="Montserrat Ultra Light" charset="0"/>
                <a:cs typeface="Montserrat Ultra Light" charset="0"/>
              </a:rPr>
              <a:t>., доц. каф. ЕОМ</a:t>
            </a:r>
          </a:p>
          <a:p>
            <a:pPr>
              <a:tabLst>
                <a:tab pos="126768" algn="l"/>
              </a:tabLst>
            </a:pPr>
            <a:r>
              <a:rPr lang="uk-UA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eliosLight" pitchFamily="50" charset="-52"/>
                <a:ea typeface="Montserrat Ultra Light" charset="0"/>
                <a:cs typeface="Montserrat Ultra Light" charset="0"/>
              </a:rPr>
              <a:t>Олексів</a:t>
            </a:r>
            <a:r>
              <a:rPr lang="uk-UA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HeliosLight" pitchFamily="50" charset="-52"/>
                <a:ea typeface="Montserrat Ultra Light" charset="0"/>
                <a:cs typeface="Montserrat Ultra Light" charset="0"/>
              </a:rPr>
              <a:t> М. В.</a:t>
            </a: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  <a:latin typeface="HeliosLight" pitchFamily="50" charset="-52"/>
              <a:ea typeface="Montserrat Ultra Light" charset="0"/>
              <a:cs typeface="Montserrat Ultra Light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256621" y="2334224"/>
            <a:ext cx="4765903" cy="830956"/>
          </a:xfrm>
          <a:prstGeom prst="rect">
            <a:avLst/>
          </a:prstGeom>
          <a:noFill/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91400" tIns="45700" rIns="91400" bIns="45700" rtlCol="0" anchor="ctr">
            <a:spAutoFit/>
          </a:bodyPr>
          <a:lstStyle/>
          <a:p>
            <a:pPr algn="ctr">
              <a:tabLst>
                <a:tab pos="126768" algn="l"/>
              </a:tabLst>
            </a:pPr>
            <a:r>
              <a:rPr lang="ru-RU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elios" pitchFamily="50" charset="-52"/>
                <a:ea typeface="Montserrat Semi" charset="0"/>
                <a:cs typeface="Montserrat Semi" charset="0"/>
              </a:rPr>
              <a:t>Програмна</a:t>
            </a:r>
            <a:r>
              <a:rPr lang="ru-RU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ios" pitchFamily="50" charset="-52"/>
                <a:ea typeface="Montserrat Semi" charset="0"/>
                <a:cs typeface="Montserrat Semi" charset="0"/>
              </a:rPr>
              <a:t> платформа </a:t>
            </a:r>
            <a:r>
              <a:rPr lang="ru-RU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elios" pitchFamily="50" charset="-52"/>
                <a:ea typeface="Montserrat Semi" charset="0"/>
                <a:cs typeface="Montserrat Semi" charset="0"/>
              </a:rPr>
              <a:t>створення</a:t>
            </a:r>
            <a:r>
              <a:rPr lang="ru-RU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ios" pitchFamily="50" charset="-52"/>
                <a:ea typeface="Montserrat Semi" charset="0"/>
                <a:cs typeface="Montserrat Semi" charset="0"/>
              </a:rPr>
              <a:t> </a:t>
            </a:r>
          </a:p>
          <a:p>
            <a:pPr algn="ctr">
              <a:tabLst>
                <a:tab pos="126768" algn="l"/>
              </a:tabLst>
            </a:pPr>
            <a:r>
              <a:rPr lang="ru-RU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elios" pitchFamily="50" charset="-52"/>
                <a:ea typeface="Montserrat Semi" charset="0"/>
                <a:cs typeface="Montserrat Semi" charset="0"/>
              </a:rPr>
              <a:t>штучних</a:t>
            </a:r>
            <a:r>
              <a:rPr lang="ru-RU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ios" pitchFamily="50" charset="-52"/>
                <a:ea typeface="Montserrat Semi" charset="0"/>
                <a:cs typeface="Montserrat Semi" charset="0"/>
              </a:rPr>
              <a:t> </a:t>
            </a:r>
            <a:r>
              <a:rPr lang="ru-RU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elios" pitchFamily="50" charset="-52"/>
                <a:ea typeface="Montserrat Semi" charset="0"/>
                <a:cs typeface="Montserrat Semi" charset="0"/>
              </a:rPr>
              <a:t>нейронних</a:t>
            </a:r>
            <a:r>
              <a:rPr lang="ru-RU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ios" pitchFamily="50" charset="-52"/>
                <a:ea typeface="Montserrat Semi" charset="0"/>
                <a:cs typeface="Montserrat Semi" charset="0"/>
              </a:rPr>
              <a:t> мереж	</a:t>
            </a:r>
            <a:endParaRPr 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Helios" pitchFamily="50" charset="-52"/>
              <a:ea typeface="Montserrat Semi" charset="0"/>
              <a:cs typeface="Montserrat Semi" charset="0"/>
            </a:endParaRPr>
          </a:p>
        </p:txBody>
      </p:sp>
      <p:sp>
        <p:nvSpPr>
          <p:cNvPr id="3" name="Блок-схема: узел 2"/>
          <p:cNvSpPr/>
          <p:nvPr/>
        </p:nvSpPr>
        <p:spPr>
          <a:xfrm>
            <a:off x="3672004" y="593574"/>
            <a:ext cx="1799991" cy="180022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81" tIns="17140" rIns="34281" bIns="17140" rtlCol="0" anchor="ctr"/>
          <a:lstStyle/>
          <a:p>
            <a:pPr algn="ctr"/>
            <a:endParaRPr lang="uk-UA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6670" y="767367"/>
            <a:ext cx="1530660" cy="145264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899F6CE-49E9-4609-B30F-D061B82B12DA}"/>
              </a:ext>
            </a:extLst>
          </p:cNvPr>
          <p:cNvSpPr/>
          <p:nvPr/>
        </p:nvSpPr>
        <p:spPr>
          <a:xfrm>
            <a:off x="132528" y="3641774"/>
            <a:ext cx="4439472" cy="1384954"/>
          </a:xfrm>
          <a:prstGeom prst="rect">
            <a:avLst/>
          </a:prstGeom>
          <a:noFill/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91400" tIns="45700" rIns="91400" bIns="45700" rtlCol="0" anchor="ctr">
            <a:spAutoFit/>
          </a:bodyPr>
          <a:lstStyle/>
          <a:p>
            <a:pPr>
              <a:tabLst>
                <a:tab pos="126768" algn="l"/>
              </a:tabLst>
            </a:pPr>
            <a:r>
              <a:rPr lang="uk-UA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HeliosLight" pitchFamily="50" charset="-52"/>
                <a:ea typeface="Montserrat Ultra Light" charset="0"/>
                <a:cs typeface="Montserrat Ultra Light" charset="0"/>
              </a:rPr>
              <a:t>Вихідні дані:</a:t>
            </a:r>
          </a:p>
          <a:p>
            <a:pPr marL="228600" indent="-228600">
              <a:buAutoNum type="arabicParenR"/>
              <a:tabLst>
                <a:tab pos="126768" algn="l"/>
              </a:tabLst>
            </a:pPr>
            <a:r>
              <a:rPr lang="uk-UA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HeliosLight" pitchFamily="50" charset="-52"/>
                <a:ea typeface="Montserrat Ultra Light" charset="0"/>
                <a:cs typeface="Montserrat Ultra Light" charset="0"/>
              </a:rPr>
              <a:t>Час класифікації одного </a:t>
            </a:r>
            <a:r>
              <a:rPr 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HeliosLight" pitchFamily="50" charset="-52"/>
                <a:ea typeface="Montserrat Ultra Light" charset="0"/>
                <a:cs typeface="Montserrat Ultra Light" charset="0"/>
              </a:rPr>
              <a:t>RGB </a:t>
            </a:r>
            <a:r>
              <a:rPr lang="uk-UA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HeliosLight" pitchFamily="50" charset="-52"/>
                <a:ea typeface="Montserrat Ultra Light" charset="0"/>
                <a:cs typeface="Montserrat Ultra Light" charset="0"/>
              </a:rPr>
              <a:t>зображення розміром 128</a:t>
            </a:r>
            <a:r>
              <a:rPr 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HeliosLight" pitchFamily="50" charset="-52"/>
                <a:ea typeface="Montserrat Ultra Light" charset="0"/>
                <a:cs typeface="Montserrat Ultra Light" charset="0"/>
              </a:rPr>
              <a:t>x128 </a:t>
            </a:r>
            <a:r>
              <a:rPr lang="uk-UA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HeliosLight" pitchFamily="50" charset="-52"/>
                <a:ea typeface="Montserrat Ultra Light" charset="0"/>
                <a:cs typeface="Montserrat Ultra Light" charset="0"/>
              </a:rPr>
              <a:t>пікселів на системі з </a:t>
            </a:r>
            <a:r>
              <a:rPr 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HeliosLight" pitchFamily="50" charset="-52"/>
                <a:ea typeface="Montserrat Ultra Light" charset="0"/>
                <a:cs typeface="Montserrat Ultra Light" charset="0"/>
              </a:rPr>
              <a:t>RTX 4060 </a:t>
            </a:r>
            <a:r>
              <a:rPr lang="uk-UA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HeliosLight" pitchFamily="50" charset="-52"/>
                <a:ea typeface="Montserrat Ultra Light" charset="0"/>
                <a:cs typeface="Montserrat Ultra Light" charset="0"/>
              </a:rPr>
              <a:t>та </a:t>
            </a:r>
            <a:r>
              <a:rPr 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HeliosLight" pitchFamily="50" charset="-52"/>
                <a:ea typeface="Montserrat Ultra Light" charset="0"/>
                <a:cs typeface="Montserrat Ultra Light" charset="0"/>
              </a:rPr>
              <a:t>Intel Core i5-12500H </a:t>
            </a:r>
            <a:r>
              <a:rPr lang="uk-UA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HeliosLight" pitchFamily="50" charset="-52"/>
                <a:ea typeface="Montserrat Ultra Light" charset="0"/>
                <a:cs typeface="Montserrat Ultra Light" charset="0"/>
              </a:rPr>
              <a:t>не більше 0.1 с</a:t>
            </a:r>
          </a:p>
          <a:p>
            <a:pPr marL="228600" indent="-228600">
              <a:buAutoNum type="arabicParenR"/>
              <a:tabLst>
                <a:tab pos="126768" algn="l"/>
              </a:tabLst>
            </a:pPr>
            <a:r>
              <a:rPr lang="uk-UA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HeliosLight" pitchFamily="50" charset="-52"/>
                <a:ea typeface="Montserrat Ultra Light" charset="0"/>
                <a:cs typeface="Montserrat Ultra Light" charset="0"/>
              </a:rPr>
              <a:t>Використання метрик  </a:t>
            </a:r>
            <a:r>
              <a:rPr 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HeliosLight" pitchFamily="50" charset="-52"/>
                <a:ea typeface="Montserrat Ultra Light" charset="0"/>
                <a:cs typeface="Montserrat Ultra Light" charset="0"/>
              </a:rPr>
              <a:t>F1-score, Recall </a:t>
            </a:r>
            <a:r>
              <a:rPr lang="uk-UA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HeliosLight" pitchFamily="50" charset="-52"/>
                <a:ea typeface="Montserrat Ultra Light" charset="0"/>
                <a:cs typeface="Montserrat Ultra Light" charset="0"/>
              </a:rPr>
              <a:t>та 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HeliosLight" pitchFamily="50" charset="-52"/>
                <a:ea typeface="Montserrat Ultra Light" charset="0"/>
                <a:cs typeface="Montserrat Ultra Light" charset="0"/>
              </a:rPr>
              <a:t>Precision</a:t>
            </a:r>
            <a:r>
              <a:rPr 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HeliosLight" pitchFamily="50" charset="-52"/>
                <a:ea typeface="Montserrat Ultra Light" charset="0"/>
                <a:cs typeface="Montserrat Ultra Light" charset="0"/>
              </a:rPr>
              <a:t> </a:t>
            </a:r>
            <a:r>
              <a:rPr lang="uk-UA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HeliosLight" pitchFamily="50" charset="-52"/>
                <a:ea typeface="Montserrat Ultra Light" charset="0"/>
                <a:cs typeface="Montserrat Ultra Light" charset="0"/>
              </a:rPr>
              <a:t>для оцінки якісних параметрів навчання ШНМ</a:t>
            </a:r>
          </a:p>
          <a:p>
            <a:pPr marL="228600" indent="-228600">
              <a:buAutoNum type="arabicParenR"/>
              <a:tabLst>
                <a:tab pos="126768" algn="l"/>
              </a:tabLst>
            </a:pPr>
            <a:r>
              <a:rPr lang="uk-UA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HeliosLight" pitchFamily="50" charset="-52"/>
                <a:ea typeface="Montserrat Ultra Light" charset="0"/>
                <a:cs typeface="Montserrat Ultra Light" charset="0"/>
              </a:rPr>
              <a:t>Максимальний можливий розмір навчальної множини не менше 1000 зразків</a:t>
            </a:r>
          </a:p>
          <a:p>
            <a:pPr marL="228600" indent="-228600">
              <a:buAutoNum type="arabicParenR"/>
              <a:tabLst>
                <a:tab pos="126768" algn="l"/>
              </a:tabLst>
            </a:pPr>
            <a:r>
              <a:rPr lang="uk-UA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HeliosLight" pitchFamily="50" charset="-52"/>
                <a:ea typeface="Montserrat Ultra Light" charset="0"/>
                <a:cs typeface="Montserrat Ultra Light" charset="0"/>
              </a:rPr>
              <a:t>Підтримка типів відеофайлу для навчання: .</a:t>
            </a:r>
            <a:r>
              <a:rPr 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HeliosLight" pitchFamily="50" charset="-52"/>
                <a:ea typeface="Montserrat Ultra Light" charset="0"/>
                <a:cs typeface="Montserrat Ultra Light" charset="0"/>
              </a:rPr>
              <a:t>mp4, .</a:t>
            </a:r>
            <a:r>
              <a:rPr lang="en-US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eliosLight" pitchFamily="50" charset="-52"/>
                <a:ea typeface="Montserrat Ultra Light" charset="0"/>
                <a:cs typeface="Montserrat Ultra Light" charset="0"/>
              </a:rPr>
              <a:t>avi</a:t>
            </a:r>
            <a:r>
              <a:rPr 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HeliosLight" pitchFamily="50" charset="-52"/>
                <a:ea typeface="Montserrat Ultra Light" charset="0"/>
                <a:cs typeface="Montserrat Ultra Light" charset="0"/>
              </a:rPr>
              <a:t>, .mov, .</a:t>
            </a:r>
            <a:r>
              <a:rPr lang="en-US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eliosLight" pitchFamily="50" charset="-52"/>
                <a:ea typeface="Montserrat Ultra Light" charset="0"/>
                <a:cs typeface="Montserrat Ultra Light" charset="0"/>
              </a:rPr>
              <a:t>mkv</a:t>
            </a:r>
            <a:r>
              <a:rPr 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HeliosLight" pitchFamily="50" charset="-52"/>
                <a:ea typeface="Montserrat Ultra Light" charset="0"/>
                <a:cs typeface="Montserrat Ultra Light" charset="0"/>
              </a:rPr>
              <a:t>, .</a:t>
            </a:r>
            <a:r>
              <a:rPr lang="en-US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eliosLight" pitchFamily="50" charset="-52"/>
                <a:ea typeface="Montserrat Ultra Light" charset="0"/>
                <a:cs typeface="Montserrat Ultra Light" charset="0"/>
              </a:rPr>
              <a:t>flv</a:t>
            </a:r>
            <a:r>
              <a:rPr 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HeliosLight" pitchFamily="50" charset="-52"/>
                <a:ea typeface="Montserrat Ultra Light" charset="0"/>
                <a:cs typeface="Montserrat Ultra Light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91742273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83416" y="369757"/>
            <a:ext cx="7730303" cy="465502"/>
          </a:xfrm>
          <a:prstGeom prst="rect">
            <a:avLst/>
          </a:prstGeom>
          <a:noFill/>
        </p:spPr>
        <p:txBody>
          <a:bodyPr wrap="none" lIns="34281" tIns="17140" rIns="34281" bIns="17140" rtlCol="0">
            <a:spAutoFit/>
          </a:bodyPr>
          <a:lstStyle/>
          <a:p>
            <a:r>
              <a:rPr lang="uk-UA" sz="2800" b="1" dirty="0">
                <a:solidFill>
                  <a:srgbClr val="2E3192"/>
                </a:solidFill>
                <a:latin typeface="Helios" pitchFamily="50" charset="-52"/>
                <a:ea typeface="Montserrat Light" charset="0"/>
                <a:cs typeface="Montserrat Light" charset="0"/>
              </a:rPr>
              <a:t>Демонстрація роботи модуля навчання моделей</a:t>
            </a:r>
            <a:endParaRPr lang="en-US" sz="2800" b="1" dirty="0">
              <a:solidFill>
                <a:srgbClr val="2E3192"/>
              </a:solidFill>
              <a:latin typeface="Helios" pitchFamily="50" charset="-52"/>
              <a:ea typeface="Montserrat Light" charset="0"/>
              <a:cs typeface="Montserrat Light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-149659" y="4914980"/>
            <a:ext cx="3101879" cy="173124"/>
          </a:xfrm>
          <a:prstGeom prst="rect">
            <a:avLst/>
          </a:prstGeom>
          <a:noFill/>
        </p:spPr>
        <p:txBody>
          <a:bodyPr wrap="square" lIns="34281" tIns="17140" rIns="34281" bIns="17140" rtlCol="0">
            <a:spAutoFit/>
          </a:bodyPr>
          <a:lstStyle/>
          <a:p>
            <a:pPr algn="r"/>
            <a:r>
              <a:rPr lang="uk-UA" baseline="30000" dirty="0">
                <a:solidFill>
                  <a:schemeClr val="tx1">
                    <a:lumMod val="50000"/>
                    <a:lumOff val="50000"/>
                  </a:schemeClr>
                </a:solidFill>
                <a:latin typeface="Helios" pitchFamily="50" charset="-52"/>
                <a:cs typeface="Arial" panose="020B0604020202020204" pitchFamily="34" charset="0"/>
              </a:rPr>
              <a:t>Національний університет «Львівська політехніка»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5CBA59-4B30-4373-BA25-BAC8A38FF21E}"/>
              </a:ext>
            </a:extLst>
          </p:cNvPr>
          <p:cNvSpPr txBox="1"/>
          <p:nvPr/>
        </p:nvSpPr>
        <p:spPr>
          <a:xfrm>
            <a:off x="385649" y="1832558"/>
            <a:ext cx="2296162" cy="2991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Aft>
                <a:spcPts val="450"/>
              </a:spcAft>
            </a:pPr>
            <a:r>
              <a:rPr lang="uk-UA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elios" pitchFamily="50" charset="-52"/>
                <a:ea typeface="Montserrat Semi" charset="0"/>
                <a:cs typeface="Montserrat Semi" charset="0"/>
              </a:rPr>
              <a:t>Крок 1 – Ввід </a:t>
            </a:r>
            <a:r>
              <a:rPr lang="uk-UA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elios" pitchFamily="50" charset="-52"/>
                <a:ea typeface="Montserrat Semi" charset="0"/>
                <a:cs typeface="Montserrat Semi" charset="0"/>
              </a:rPr>
              <a:t>гіперпараметрів</a:t>
            </a:r>
            <a:endParaRPr lang="uk-UA" sz="1200" dirty="0">
              <a:solidFill>
                <a:schemeClr val="tx1">
                  <a:lumMod val="75000"/>
                  <a:lumOff val="25000"/>
                </a:schemeClr>
              </a:solidFill>
              <a:latin typeface="Helios" pitchFamily="50" charset="-52"/>
              <a:ea typeface="Montserrat Semi" charset="0"/>
              <a:cs typeface="Montserrat Semi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56DC6D2-A046-46DC-92BB-71E629889C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6135" y="1269022"/>
            <a:ext cx="4732869" cy="142625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900F7DE-0B03-4D18-B5AE-4E2FFD0A9A5B}"/>
              </a:ext>
            </a:extLst>
          </p:cNvPr>
          <p:cNvSpPr txBox="1"/>
          <p:nvPr/>
        </p:nvSpPr>
        <p:spPr>
          <a:xfrm>
            <a:off x="385648" y="3522505"/>
            <a:ext cx="6279312" cy="2991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Aft>
                <a:spcPts val="450"/>
              </a:spcAft>
            </a:pPr>
            <a:r>
              <a:rPr lang="uk-UA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elios" pitchFamily="50" charset="-52"/>
                <a:ea typeface="Montserrat Semi" charset="0"/>
                <a:cs typeface="Montserrat Semi" charset="0"/>
              </a:rPr>
              <a:t>Крок 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elios" pitchFamily="50" charset="-52"/>
                <a:ea typeface="Montserrat Semi" charset="0"/>
                <a:cs typeface="Montserrat Semi" charset="0"/>
              </a:rPr>
              <a:t>2</a:t>
            </a:r>
            <a:r>
              <a:rPr lang="uk-UA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elios" pitchFamily="50" charset="-52"/>
                <a:ea typeface="Montserrat Semi" charset="0"/>
                <a:cs typeface="Montserrat Semi" charset="0"/>
              </a:rPr>
              <a:t> – Запуск за допомогою команди у консолі     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elios" pitchFamily="50" charset="-52"/>
                <a:ea typeface="Montserrat Semi" charset="0"/>
                <a:cs typeface="Montserrat Semi" charset="0"/>
              </a:rPr>
              <a:t>    </a:t>
            </a:r>
            <a:r>
              <a:rPr lang="uk-UA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elios" pitchFamily="50" charset="-52"/>
                <a:ea typeface="Montserrat Semi" charset="0"/>
                <a:cs typeface="Montserrat Semi" charset="0"/>
              </a:rPr>
              <a:t>«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elios" pitchFamily="50" charset="-52"/>
                <a:ea typeface="Montserrat Semi" charset="0"/>
                <a:cs typeface="Montserrat Semi" charset="0"/>
              </a:rPr>
              <a:t>python  .\train_own_dataset.py</a:t>
            </a:r>
            <a:r>
              <a:rPr lang="uk-UA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elios" pitchFamily="50" charset="-52"/>
                <a:ea typeface="Montserrat Semi" charset="0"/>
                <a:cs typeface="Montserrat Semi" charset="0"/>
              </a:rPr>
              <a:t>» </a:t>
            </a:r>
          </a:p>
        </p:txBody>
      </p:sp>
    </p:spTree>
    <p:extLst>
      <p:ext uri="{BB962C8B-B14F-4D97-AF65-F5344CB8AC3E}">
        <p14:creationId xmlns:p14="http://schemas.microsoft.com/office/powerpoint/2010/main" val="401317777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83416" y="369757"/>
            <a:ext cx="8401257" cy="465502"/>
          </a:xfrm>
          <a:prstGeom prst="rect">
            <a:avLst/>
          </a:prstGeom>
          <a:noFill/>
        </p:spPr>
        <p:txBody>
          <a:bodyPr wrap="square" lIns="34281" tIns="17140" rIns="34281" bIns="17140" rtlCol="0">
            <a:spAutoFit/>
          </a:bodyPr>
          <a:lstStyle/>
          <a:p>
            <a:r>
              <a:rPr lang="uk-UA" sz="2800" b="1" dirty="0">
                <a:solidFill>
                  <a:srgbClr val="2E3192"/>
                </a:solidFill>
                <a:latin typeface="Helios" pitchFamily="50" charset="-52"/>
                <a:ea typeface="Montserrat Light" charset="0"/>
                <a:cs typeface="Montserrat Light" charset="0"/>
              </a:rPr>
              <a:t>Результат роботи модуля навчання моделей</a:t>
            </a:r>
            <a:endParaRPr lang="en-US" sz="2800" b="1" dirty="0">
              <a:solidFill>
                <a:srgbClr val="2E3192"/>
              </a:solidFill>
              <a:latin typeface="Helios" pitchFamily="50" charset="-52"/>
              <a:ea typeface="Montserrat Light" charset="0"/>
              <a:cs typeface="Montserrat Light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-149659" y="4914980"/>
            <a:ext cx="3101879" cy="173124"/>
          </a:xfrm>
          <a:prstGeom prst="rect">
            <a:avLst/>
          </a:prstGeom>
          <a:noFill/>
        </p:spPr>
        <p:txBody>
          <a:bodyPr wrap="square" lIns="34281" tIns="17140" rIns="34281" bIns="17140" rtlCol="0">
            <a:spAutoFit/>
          </a:bodyPr>
          <a:lstStyle/>
          <a:p>
            <a:pPr algn="r"/>
            <a:r>
              <a:rPr lang="uk-UA" baseline="30000" dirty="0">
                <a:solidFill>
                  <a:schemeClr val="tx1">
                    <a:lumMod val="50000"/>
                    <a:lumOff val="50000"/>
                  </a:schemeClr>
                </a:solidFill>
                <a:latin typeface="Helios" pitchFamily="50" charset="-52"/>
                <a:cs typeface="Arial" panose="020B0604020202020204" pitchFamily="34" charset="0"/>
              </a:rPr>
              <a:t>Національний університет «Львівська політехніка»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9540538-F07A-4FEB-89EF-5520A517BABB}"/>
              </a:ext>
            </a:extLst>
          </p:cNvPr>
          <p:cNvSpPr txBox="1"/>
          <p:nvPr/>
        </p:nvSpPr>
        <p:spPr>
          <a:xfrm>
            <a:off x="66759" y="1209437"/>
            <a:ext cx="28731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HeliosLight"/>
              </a:rPr>
              <a:t>JSON </a:t>
            </a:r>
            <a:r>
              <a:rPr lang="uk-UA" sz="1200" dirty="0">
                <a:latin typeface="HeliosLight"/>
              </a:rPr>
              <a:t>файл з інформацією про навчання та модель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E9EB667-B73A-4D86-8B39-9AA1DBF443C8}"/>
              </a:ext>
            </a:extLst>
          </p:cNvPr>
          <p:cNvSpPr txBox="1"/>
          <p:nvPr/>
        </p:nvSpPr>
        <p:spPr>
          <a:xfrm>
            <a:off x="3116048" y="1222687"/>
            <a:ext cx="19696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1200" dirty="0">
                <a:latin typeface="HeliosLight"/>
              </a:rPr>
              <a:t>Матриця </a:t>
            </a:r>
            <a:r>
              <a:rPr lang="uk-UA" sz="1200" dirty="0" err="1">
                <a:latin typeface="HeliosLight"/>
              </a:rPr>
              <a:t>неточностей</a:t>
            </a:r>
            <a:endParaRPr lang="uk-UA" sz="1200" dirty="0">
              <a:latin typeface="HeliosLight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AC1A252-ACEA-4E06-8528-939793BDB660}"/>
              </a:ext>
            </a:extLst>
          </p:cNvPr>
          <p:cNvSpPr txBox="1"/>
          <p:nvPr/>
        </p:nvSpPr>
        <p:spPr>
          <a:xfrm>
            <a:off x="6311542" y="1222688"/>
            <a:ext cx="20317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1200" dirty="0">
                <a:latin typeface="HeliosLight"/>
              </a:rPr>
              <a:t>Динаміка навчання моделі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2BBAB10-3A4D-4A79-AF95-9260D01506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9134" y="1499686"/>
            <a:ext cx="2568727" cy="22892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25D7744-1862-487B-93A2-B067DEE6AC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6485" y="1592018"/>
            <a:ext cx="3427825" cy="198911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1CBC285-6EF0-4D2E-8148-A1E19C099F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091" y="1770481"/>
            <a:ext cx="1721475" cy="2770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26127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77513" y="0"/>
            <a:ext cx="7788974" cy="588613"/>
          </a:xfrm>
          <a:prstGeom prst="rect">
            <a:avLst/>
          </a:prstGeom>
          <a:noFill/>
        </p:spPr>
        <p:txBody>
          <a:bodyPr wrap="none" lIns="34281" tIns="17140" rIns="34281" bIns="17140" rtlCol="0">
            <a:spAutoFit/>
          </a:bodyPr>
          <a:lstStyle/>
          <a:p>
            <a:r>
              <a:rPr lang="uk-UA" sz="3600" b="1" dirty="0">
                <a:solidFill>
                  <a:srgbClr val="2E3192"/>
                </a:solidFill>
                <a:latin typeface="Helios" pitchFamily="50" charset="-52"/>
                <a:ea typeface="Montserrat Light" charset="0"/>
                <a:cs typeface="Montserrat Light" charset="0"/>
              </a:rPr>
              <a:t>Реалізація модуля перевірки моделей</a:t>
            </a:r>
            <a:endParaRPr lang="en-US" sz="3600" b="1" dirty="0">
              <a:solidFill>
                <a:srgbClr val="2E3192"/>
              </a:solidFill>
              <a:latin typeface="Helios" pitchFamily="50" charset="-52"/>
              <a:ea typeface="Montserrat Light" charset="0"/>
              <a:cs typeface="Montserrat Light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-149659" y="4914980"/>
            <a:ext cx="3101879" cy="173124"/>
          </a:xfrm>
          <a:prstGeom prst="rect">
            <a:avLst/>
          </a:prstGeom>
          <a:noFill/>
        </p:spPr>
        <p:txBody>
          <a:bodyPr wrap="square" lIns="34281" tIns="17140" rIns="34281" bIns="17140" rtlCol="0">
            <a:spAutoFit/>
          </a:bodyPr>
          <a:lstStyle/>
          <a:p>
            <a:pPr algn="r"/>
            <a:r>
              <a:rPr lang="uk-UA" baseline="30000" dirty="0">
                <a:solidFill>
                  <a:schemeClr val="tx1">
                    <a:lumMod val="50000"/>
                    <a:lumOff val="50000"/>
                  </a:schemeClr>
                </a:solidFill>
                <a:latin typeface="Helios" pitchFamily="50" charset="-52"/>
                <a:cs typeface="Arial" panose="020B0604020202020204" pitchFamily="34" charset="0"/>
              </a:rPr>
              <a:t>Національний університет «Львівська політехніка»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2AB8F5-7B78-4568-843B-7D1FF5F08C1E}"/>
              </a:ext>
            </a:extLst>
          </p:cNvPr>
          <p:cNvSpPr txBox="1"/>
          <p:nvPr/>
        </p:nvSpPr>
        <p:spPr>
          <a:xfrm>
            <a:off x="651152" y="1471872"/>
            <a:ext cx="3446717" cy="1670062"/>
          </a:xfrm>
          <a:prstGeom prst="rect">
            <a:avLst/>
          </a:prstGeom>
          <a:noFill/>
        </p:spPr>
        <p:txBody>
          <a:bodyPr wrap="square" lIns="34281" tIns="17140" rIns="34281" bIns="17140" rtlCol="0">
            <a:spAutoFit/>
          </a:bodyPr>
          <a:lstStyle/>
          <a:p>
            <a:pPr>
              <a:lnSpc>
                <a:spcPct val="120000"/>
              </a:lnSpc>
              <a:spcAft>
                <a:spcPts val="450"/>
              </a:spcAft>
            </a:pPr>
            <a:r>
              <a:rPr lang="uk-UA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ios" pitchFamily="50" charset="-52"/>
                <a:ea typeface="Montserrat Semi" charset="0"/>
                <a:cs typeface="Montserrat Semi" charset="0"/>
              </a:rPr>
              <a:t>Розроблені програмні особливості:</a:t>
            </a:r>
          </a:p>
          <a:p>
            <a:pPr marL="171450" indent="-171450">
              <a:lnSpc>
                <a:spcPct val="120000"/>
              </a:lnSpc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ru-RU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elios" pitchFamily="50" charset="-52"/>
                <a:ea typeface="Montserrat Semi" charset="0"/>
                <a:cs typeface="Montserrat Semi" charset="0"/>
              </a:rPr>
              <a:t>Можливість</a:t>
            </a:r>
            <a:r>
              <a:rPr lang="ru-RU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elios" pitchFamily="50" charset="-52"/>
                <a:ea typeface="Montserrat Semi" charset="0"/>
                <a:cs typeface="Montserrat Semi" charset="0"/>
              </a:rPr>
              <a:t> </a:t>
            </a:r>
            <a:r>
              <a:rPr lang="ru-RU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elios" pitchFamily="50" charset="-52"/>
                <a:ea typeface="Montserrat Semi" charset="0"/>
                <a:cs typeface="Montserrat Semi" charset="0"/>
              </a:rPr>
              <a:t>оцінки</a:t>
            </a:r>
            <a:r>
              <a:rPr lang="ru-RU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elios" pitchFamily="50" charset="-52"/>
                <a:ea typeface="Montserrat Semi" charset="0"/>
                <a:cs typeface="Montserrat Semi" charset="0"/>
              </a:rPr>
              <a:t> на </a:t>
            </a:r>
            <a:r>
              <a:rPr lang="ru-RU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elios" pitchFamily="50" charset="-52"/>
                <a:ea typeface="Montserrat Semi" charset="0"/>
                <a:cs typeface="Montserrat Semi" charset="0"/>
              </a:rPr>
              <a:t>всіх</a:t>
            </a:r>
            <a:r>
              <a:rPr lang="ru-RU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elios" pitchFamily="50" charset="-52"/>
                <a:ea typeface="Montserrat Semi" charset="0"/>
                <a:cs typeface="Montserrat Semi" charset="0"/>
              </a:rPr>
              <a:t> </a:t>
            </a:r>
            <a:r>
              <a:rPr lang="ru-RU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elios" pitchFamily="50" charset="-52"/>
                <a:ea typeface="Montserrat Semi" charset="0"/>
                <a:cs typeface="Montserrat Semi" charset="0"/>
              </a:rPr>
              <a:t>класах</a:t>
            </a:r>
            <a:r>
              <a:rPr lang="ru-RU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elios" pitchFamily="50" charset="-52"/>
                <a:ea typeface="Montserrat Semi" charset="0"/>
                <a:cs typeface="Montserrat Semi" charset="0"/>
              </a:rPr>
              <a:t> </a:t>
            </a:r>
            <a:r>
              <a:rPr lang="ru-RU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elios" pitchFamily="50" charset="-52"/>
                <a:ea typeface="Montserrat Semi" charset="0"/>
                <a:cs typeface="Montserrat Semi" charset="0"/>
              </a:rPr>
              <a:t>одночасно</a:t>
            </a:r>
            <a:endParaRPr lang="ru-RU" sz="1200" dirty="0">
              <a:solidFill>
                <a:schemeClr val="tx1">
                  <a:lumMod val="75000"/>
                  <a:lumOff val="25000"/>
                </a:schemeClr>
              </a:solidFill>
              <a:latin typeface="Helios" pitchFamily="50" charset="-52"/>
              <a:ea typeface="Montserrat Semi" charset="0"/>
              <a:cs typeface="Montserrat Semi" charset="0"/>
            </a:endParaRPr>
          </a:p>
          <a:p>
            <a:pPr marL="171450" indent="-171450">
              <a:lnSpc>
                <a:spcPct val="120000"/>
              </a:lnSpc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ru-RU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elios" pitchFamily="50" charset="-52"/>
                <a:ea typeface="Montserrat Semi" charset="0"/>
                <a:cs typeface="Montserrat Semi" charset="0"/>
              </a:rPr>
              <a:t>Оцінка</a:t>
            </a:r>
            <a:r>
              <a:rPr lang="ru-RU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elios" pitchFamily="50" charset="-52"/>
                <a:ea typeface="Montserrat Semi" charset="0"/>
                <a:cs typeface="Montserrat Semi" charset="0"/>
              </a:rPr>
              <a:t> на </a:t>
            </a:r>
            <a:r>
              <a:rPr lang="ru-RU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elios" pitchFamily="50" charset="-52"/>
                <a:ea typeface="Montserrat Semi" charset="0"/>
                <a:cs typeface="Montserrat Semi" charset="0"/>
              </a:rPr>
              <a:t>окремих</a:t>
            </a:r>
            <a:r>
              <a:rPr lang="ru-RU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elios" pitchFamily="50" charset="-52"/>
                <a:ea typeface="Montserrat Semi" charset="0"/>
                <a:cs typeface="Montserrat Semi" charset="0"/>
              </a:rPr>
              <a:t> </a:t>
            </a:r>
            <a:r>
              <a:rPr lang="ru-RU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elios" pitchFamily="50" charset="-52"/>
                <a:ea typeface="Montserrat Semi" charset="0"/>
                <a:cs typeface="Montserrat Semi" charset="0"/>
              </a:rPr>
              <a:t>зображеннях</a:t>
            </a:r>
            <a:endParaRPr lang="ru-RU" sz="1200" dirty="0">
              <a:solidFill>
                <a:schemeClr val="tx1">
                  <a:lumMod val="75000"/>
                  <a:lumOff val="25000"/>
                </a:schemeClr>
              </a:solidFill>
              <a:latin typeface="Helios" pitchFamily="50" charset="-52"/>
              <a:ea typeface="Montserrat Semi" charset="0"/>
              <a:cs typeface="Montserrat Semi" charset="0"/>
            </a:endParaRPr>
          </a:p>
          <a:p>
            <a:pPr marL="171450" indent="-171450">
              <a:lnSpc>
                <a:spcPct val="120000"/>
              </a:lnSpc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ru-RU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elios" pitchFamily="50" charset="-52"/>
                <a:ea typeface="Montserrat Semi" charset="0"/>
                <a:cs typeface="Montserrat Semi" charset="0"/>
              </a:rPr>
              <a:t>Візуалізація</a:t>
            </a:r>
            <a:r>
              <a:rPr lang="ru-RU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elios" pitchFamily="50" charset="-52"/>
                <a:ea typeface="Montserrat Semi" charset="0"/>
                <a:cs typeface="Montserrat Semi" charset="0"/>
              </a:rPr>
              <a:t> </a:t>
            </a:r>
            <a:r>
              <a:rPr lang="ru-RU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elios" pitchFamily="50" charset="-52"/>
                <a:ea typeface="Montserrat Semi" charset="0"/>
                <a:cs typeface="Montserrat Semi" charset="0"/>
              </a:rPr>
              <a:t>результатів</a:t>
            </a:r>
            <a:endParaRPr lang="ru-RU" sz="1200" dirty="0">
              <a:solidFill>
                <a:schemeClr val="tx1">
                  <a:lumMod val="75000"/>
                  <a:lumOff val="25000"/>
                </a:schemeClr>
              </a:solidFill>
              <a:latin typeface="Helios" pitchFamily="50" charset="-52"/>
              <a:ea typeface="Montserrat Semi" charset="0"/>
              <a:cs typeface="Montserrat Semi" charset="0"/>
            </a:endParaRPr>
          </a:p>
          <a:p>
            <a:pPr marL="171450" indent="-171450">
              <a:lnSpc>
                <a:spcPct val="120000"/>
              </a:lnSpc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ru-RU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elios" pitchFamily="50" charset="-52"/>
                <a:ea typeface="Montserrat Semi" charset="0"/>
                <a:cs typeface="Montserrat Semi" charset="0"/>
              </a:rPr>
              <a:t>Оцінка</a:t>
            </a:r>
            <a:r>
              <a:rPr lang="ru-RU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elios" pitchFamily="50" charset="-52"/>
                <a:ea typeface="Montserrat Semi" charset="0"/>
                <a:cs typeface="Montserrat Semi" charset="0"/>
              </a:rPr>
              <a:t> одного </a:t>
            </a:r>
            <a:r>
              <a:rPr lang="ru-RU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elios" pitchFamily="50" charset="-52"/>
                <a:ea typeface="Montserrat Semi" charset="0"/>
                <a:cs typeface="Montserrat Semi" charset="0"/>
              </a:rPr>
              <a:t>зображення</a:t>
            </a:r>
            <a:r>
              <a:rPr lang="ru-RU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elios" pitchFamily="50" charset="-52"/>
                <a:ea typeface="Montserrat Semi" charset="0"/>
                <a:cs typeface="Montserrat Semi" charset="0"/>
              </a:rPr>
              <a:t> 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elios" pitchFamily="50" charset="-52"/>
                <a:ea typeface="Montserrat Semi" charset="0"/>
                <a:cs typeface="Montserrat Semi" charset="0"/>
              </a:rPr>
              <a:t>&lt; 0.1</a:t>
            </a:r>
            <a:r>
              <a:rPr lang="uk-UA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elios" pitchFamily="50" charset="-52"/>
                <a:ea typeface="Montserrat Semi" charset="0"/>
                <a:cs typeface="Montserrat Semi" charset="0"/>
              </a:rPr>
              <a:t>с</a:t>
            </a:r>
          </a:p>
          <a:p>
            <a:pPr marL="171450" indent="-171450">
              <a:lnSpc>
                <a:spcPct val="120000"/>
              </a:lnSpc>
              <a:spcAft>
                <a:spcPts val="450"/>
              </a:spcAft>
              <a:buFont typeface="Arial" panose="020B0604020202020204" pitchFamily="34" charset="0"/>
              <a:buChar char="•"/>
            </a:pPr>
            <a:endParaRPr lang="ru-RU" sz="1200" dirty="0">
              <a:solidFill>
                <a:schemeClr val="tx1">
                  <a:lumMod val="75000"/>
                  <a:lumOff val="25000"/>
                </a:schemeClr>
              </a:solidFill>
              <a:latin typeface="Helios" pitchFamily="50" charset="-52"/>
              <a:ea typeface="Montserrat Semi" charset="0"/>
              <a:cs typeface="Montserrat Semi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97310F8-9E04-4A2C-8A97-89B376E97638}"/>
              </a:ext>
            </a:extLst>
          </p:cNvPr>
          <p:cNvSpPr txBox="1"/>
          <p:nvPr/>
        </p:nvSpPr>
        <p:spPr>
          <a:xfrm>
            <a:off x="5973901" y="4479994"/>
            <a:ext cx="249258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/>
              <a:t>Блок-схема алгоритму роботи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F2470AF-5019-4BDD-9A48-97483FB0CA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5733" y="650240"/>
            <a:ext cx="2541680" cy="3975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910444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83416" y="369757"/>
            <a:ext cx="7839307" cy="465502"/>
          </a:xfrm>
          <a:prstGeom prst="rect">
            <a:avLst/>
          </a:prstGeom>
          <a:noFill/>
        </p:spPr>
        <p:txBody>
          <a:bodyPr wrap="none" lIns="34281" tIns="17140" rIns="34281" bIns="17140" rtlCol="0">
            <a:spAutoFit/>
          </a:bodyPr>
          <a:lstStyle/>
          <a:p>
            <a:r>
              <a:rPr lang="uk-UA" sz="2800" b="1" dirty="0">
                <a:solidFill>
                  <a:srgbClr val="2E3192"/>
                </a:solidFill>
                <a:latin typeface="Helios" pitchFamily="50" charset="-52"/>
                <a:ea typeface="Montserrat Light" charset="0"/>
                <a:cs typeface="Montserrat Light" charset="0"/>
              </a:rPr>
              <a:t>Демонстрація роботи модуля перевірки моделей</a:t>
            </a:r>
            <a:endParaRPr lang="en-US" sz="2800" b="1" dirty="0">
              <a:solidFill>
                <a:srgbClr val="2E3192"/>
              </a:solidFill>
              <a:latin typeface="Helios" pitchFamily="50" charset="-52"/>
              <a:ea typeface="Montserrat Light" charset="0"/>
              <a:cs typeface="Montserrat Light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-149659" y="4914980"/>
            <a:ext cx="3101879" cy="173124"/>
          </a:xfrm>
          <a:prstGeom prst="rect">
            <a:avLst/>
          </a:prstGeom>
          <a:noFill/>
        </p:spPr>
        <p:txBody>
          <a:bodyPr wrap="square" lIns="34281" tIns="17140" rIns="34281" bIns="17140" rtlCol="0">
            <a:spAutoFit/>
          </a:bodyPr>
          <a:lstStyle/>
          <a:p>
            <a:pPr algn="r"/>
            <a:r>
              <a:rPr lang="uk-UA" baseline="30000" dirty="0">
                <a:solidFill>
                  <a:schemeClr val="tx1">
                    <a:lumMod val="50000"/>
                    <a:lumOff val="50000"/>
                  </a:schemeClr>
                </a:solidFill>
                <a:latin typeface="Helios" pitchFamily="50" charset="-52"/>
                <a:cs typeface="Arial" panose="020B0604020202020204" pitchFamily="34" charset="0"/>
              </a:rPr>
              <a:t>Національний університет «Львівська політехніка»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5CBA59-4B30-4373-BA25-BAC8A38FF21E}"/>
              </a:ext>
            </a:extLst>
          </p:cNvPr>
          <p:cNvSpPr txBox="1"/>
          <p:nvPr/>
        </p:nvSpPr>
        <p:spPr>
          <a:xfrm>
            <a:off x="385649" y="1832558"/>
            <a:ext cx="2296162" cy="2991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Aft>
                <a:spcPts val="450"/>
              </a:spcAft>
            </a:pPr>
            <a:r>
              <a:rPr lang="uk-UA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elios" pitchFamily="50" charset="-52"/>
                <a:ea typeface="Montserrat Semi" charset="0"/>
                <a:cs typeface="Montserrat Semi" charset="0"/>
              </a:rPr>
              <a:t>Крок 1 – Ввід </a:t>
            </a:r>
            <a:r>
              <a:rPr lang="uk-UA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elios" pitchFamily="50" charset="-52"/>
                <a:ea typeface="Montserrat Semi" charset="0"/>
                <a:cs typeface="Montserrat Semi" charset="0"/>
              </a:rPr>
              <a:t>гіперпараметрів</a:t>
            </a:r>
            <a:endParaRPr lang="uk-UA" sz="1200" dirty="0">
              <a:solidFill>
                <a:schemeClr val="tx1">
                  <a:lumMod val="75000"/>
                  <a:lumOff val="25000"/>
                </a:schemeClr>
              </a:solidFill>
              <a:latin typeface="Helios" pitchFamily="50" charset="-52"/>
              <a:ea typeface="Montserrat Semi" charset="0"/>
              <a:cs typeface="Montserrat Semi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900F7DE-0B03-4D18-B5AE-4E2FFD0A9A5B}"/>
              </a:ext>
            </a:extLst>
          </p:cNvPr>
          <p:cNvSpPr txBox="1"/>
          <p:nvPr/>
        </p:nvSpPr>
        <p:spPr>
          <a:xfrm>
            <a:off x="385648" y="3522505"/>
            <a:ext cx="6279312" cy="2991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Aft>
                <a:spcPts val="450"/>
              </a:spcAft>
            </a:pPr>
            <a:r>
              <a:rPr lang="uk-UA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elios" pitchFamily="50" charset="-52"/>
                <a:ea typeface="Montserrat Semi" charset="0"/>
                <a:cs typeface="Montserrat Semi" charset="0"/>
              </a:rPr>
              <a:t>Крок 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elios" pitchFamily="50" charset="-52"/>
                <a:ea typeface="Montserrat Semi" charset="0"/>
                <a:cs typeface="Montserrat Semi" charset="0"/>
              </a:rPr>
              <a:t>2</a:t>
            </a:r>
            <a:r>
              <a:rPr lang="uk-UA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elios" pitchFamily="50" charset="-52"/>
                <a:ea typeface="Montserrat Semi" charset="0"/>
                <a:cs typeface="Montserrat Semi" charset="0"/>
              </a:rPr>
              <a:t> – Запуск за допомогою команди у консолі     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elios" pitchFamily="50" charset="-52"/>
                <a:ea typeface="Montserrat Semi" charset="0"/>
                <a:cs typeface="Montserrat Semi" charset="0"/>
              </a:rPr>
              <a:t>    </a:t>
            </a:r>
            <a:r>
              <a:rPr lang="uk-UA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elios" pitchFamily="50" charset="-52"/>
                <a:ea typeface="Montserrat Semi" charset="0"/>
                <a:cs typeface="Montserrat Semi" charset="0"/>
              </a:rPr>
              <a:t>«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elios" pitchFamily="50" charset="-52"/>
                <a:ea typeface="Montserrat Semi" charset="0"/>
                <a:cs typeface="Montserrat Semi" charset="0"/>
              </a:rPr>
              <a:t>python  .\dir_class_predit.py</a:t>
            </a:r>
            <a:r>
              <a:rPr lang="uk-UA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elios" pitchFamily="50" charset="-52"/>
                <a:ea typeface="Montserrat Semi" charset="0"/>
                <a:cs typeface="Montserrat Semi" charset="0"/>
              </a:rPr>
              <a:t>»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0F7C1C1-9087-4856-B878-153C81EE71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0012" y="1730653"/>
            <a:ext cx="4534533" cy="495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20830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83416" y="369757"/>
            <a:ext cx="8401257" cy="465502"/>
          </a:xfrm>
          <a:prstGeom prst="rect">
            <a:avLst/>
          </a:prstGeom>
          <a:noFill/>
        </p:spPr>
        <p:txBody>
          <a:bodyPr wrap="square" lIns="34281" tIns="17140" rIns="34281" bIns="17140" rtlCol="0">
            <a:spAutoFit/>
          </a:bodyPr>
          <a:lstStyle/>
          <a:p>
            <a:r>
              <a:rPr lang="uk-UA" sz="2800" b="1" dirty="0">
                <a:solidFill>
                  <a:srgbClr val="2E3192"/>
                </a:solidFill>
                <a:latin typeface="Helios" pitchFamily="50" charset="-52"/>
                <a:ea typeface="Montserrat Light" charset="0"/>
                <a:cs typeface="Montserrat Light" charset="0"/>
              </a:rPr>
              <a:t>Результат роботи модуля перевірки моделей</a:t>
            </a:r>
            <a:endParaRPr lang="en-US" sz="2800" b="1" dirty="0">
              <a:solidFill>
                <a:srgbClr val="2E3192"/>
              </a:solidFill>
              <a:latin typeface="Helios" pitchFamily="50" charset="-52"/>
              <a:ea typeface="Montserrat Light" charset="0"/>
              <a:cs typeface="Montserrat Light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-149659" y="4914980"/>
            <a:ext cx="3101879" cy="173124"/>
          </a:xfrm>
          <a:prstGeom prst="rect">
            <a:avLst/>
          </a:prstGeom>
          <a:noFill/>
        </p:spPr>
        <p:txBody>
          <a:bodyPr wrap="square" lIns="34281" tIns="17140" rIns="34281" bIns="17140" rtlCol="0">
            <a:spAutoFit/>
          </a:bodyPr>
          <a:lstStyle/>
          <a:p>
            <a:pPr algn="r"/>
            <a:r>
              <a:rPr lang="uk-UA" baseline="30000" dirty="0">
                <a:solidFill>
                  <a:schemeClr val="tx1">
                    <a:lumMod val="50000"/>
                    <a:lumOff val="50000"/>
                  </a:schemeClr>
                </a:solidFill>
                <a:latin typeface="Helios" pitchFamily="50" charset="-52"/>
                <a:cs typeface="Arial" panose="020B0604020202020204" pitchFamily="34" charset="0"/>
              </a:rPr>
              <a:t>Національний університет «Львівська політехніка»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9540538-F07A-4FEB-89EF-5520A517BABB}"/>
              </a:ext>
            </a:extLst>
          </p:cNvPr>
          <p:cNvSpPr txBox="1"/>
          <p:nvPr/>
        </p:nvSpPr>
        <p:spPr>
          <a:xfrm>
            <a:off x="5322695" y="1232738"/>
            <a:ext cx="28731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1200" dirty="0">
                <a:latin typeface="HeliosLight"/>
              </a:rPr>
              <a:t>Зведена інформація про роботу модуля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E9EB667-B73A-4D86-8B39-9AA1DBF443C8}"/>
              </a:ext>
            </a:extLst>
          </p:cNvPr>
          <p:cNvSpPr txBox="1"/>
          <p:nvPr/>
        </p:nvSpPr>
        <p:spPr>
          <a:xfrm>
            <a:off x="487677" y="1232738"/>
            <a:ext cx="36711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1200" dirty="0">
                <a:latin typeface="HeliosLight"/>
              </a:rPr>
              <a:t>Інформація про перевірку кожного зображення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C57D06B-1EC9-4DE6-9333-582CFD76E5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7479" y="1701021"/>
            <a:ext cx="3323556" cy="307272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0E41D71-A6E9-4F53-9376-C11B4AEA07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602" y="1701021"/>
            <a:ext cx="3795579" cy="1214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94106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64696" y="1456200"/>
            <a:ext cx="4496584" cy="3384378"/>
          </a:xfrm>
          <a:prstGeom prst="rect">
            <a:avLst/>
          </a:prstGeom>
          <a:noFill/>
        </p:spPr>
        <p:txBody>
          <a:bodyPr wrap="square" lIns="34281" tIns="17140" rIns="34281" bIns="17140" rtlCol="0">
            <a:spAutoFit/>
          </a:bodyPr>
          <a:lstStyle/>
          <a:p>
            <a:pPr>
              <a:lnSpc>
                <a:spcPct val="120000"/>
              </a:lnSpc>
              <a:spcAft>
                <a:spcPts val="450"/>
              </a:spcAft>
            </a:pPr>
            <a:r>
              <a:rPr lang="uk-UA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ios" pitchFamily="50" charset="-52"/>
                <a:ea typeface="Montserrat Semi" charset="0"/>
                <a:cs typeface="Montserrat Semi" charset="0"/>
              </a:rPr>
              <a:t>Тип тестування</a:t>
            </a:r>
            <a:r>
              <a:rPr lang="uk-UA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elios" pitchFamily="50" charset="-52"/>
                <a:ea typeface="Montserrat Semi" charset="0"/>
                <a:cs typeface="Montserrat Semi" charset="0"/>
              </a:rPr>
              <a:t>: функціональне, модульне, тестування точності</a:t>
            </a:r>
          </a:p>
          <a:p>
            <a:pPr>
              <a:lnSpc>
                <a:spcPct val="120000"/>
              </a:lnSpc>
              <a:spcAft>
                <a:spcPts val="450"/>
              </a:spcAft>
            </a:pPr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ios" pitchFamily="50" charset="-52"/>
                <a:ea typeface="Montserrat Semi" charset="0"/>
                <a:cs typeface="Montserrat Semi" charset="0"/>
              </a:rPr>
              <a:t>Framework: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elios" pitchFamily="50" charset="-52"/>
                <a:ea typeface="Montserrat Semi" charset="0"/>
                <a:cs typeface="Montserrat Semi" charset="0"/>
              </a:rPr>
              <a:t>unittest</a:t>
            </a:r>
            <a:endParaRPr lang="uk-UA" sz="1200" dirty="0">
              <a:solidFill>
                <a:schemeClr val="tx1">
                  <a:lumMod val="75000"/>
                  <a:lumOff val="25000"/>
                </a:schemeClr>
              </a:solidFill>
              <a:latin typeface="Helios" pitchFamily="50" charset="-52"/>
              <a:ea typeface="Montserrat Semi" charset="0"/>
              <a:cs typeface="Montserrat Semi" charset="0"/>
            </a:endParaRPr>
          </a:p>
          <a:p>
            <a:pPr>
              <a:lnSpc>
                <a:spcPct val="120000"/>
              </a:lnSpc>
              <a:spcAft>
                <a:spcPts val="450"/>
              </a:spcAft>
            </a:pPr>
            <a:r>
              <a:rPr lang="uk-UA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ios" pitchFamily="50" charset="-52"/>
                <a:ea typeface="Montserrat Semi" charset="0"/>
                <a:cs typeface="Montserrat Semi" charset="0"/>
              </a:rPr>
              <a:t>Протестовані модулі: </a:t>
            </a:r>
            <a:r>
              <a:rPr lang="uk-UA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elios" pitchFamily="50" charset="-52"/>
                <a:ea typeface="Montserrat Semi" charset="0"/>
                <a:cs typeface="Montserrat Semi" charset="0"/>
              </a:rPr>
              <a:t>3</a:t>
            </a:r>
          </a:p>
          <a:p>
            <a:pPr>
              <a:lnSpc>
                <a:spcPct val="120000"/>
              </a:lnSpc>
              <a:spcAft>
                <a:spcPts val="450"/>
              </a:spcAft>
            </a:pPr>
            <a:r>
              <a:rPr lang="uk-UA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ios" pitchFamily="50" charset="-52"/>
                <a:ea typeface="Montserrat Semi" charset="0"/>
                <a:cs typeface="Montserrat Semi" charset="0"/>
              </a:rPr>
              <a:t>Покриття: </a:t>
            </a:r>
            <a:r>
              <a:rPr lang="uk-UA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elios" pitchFamily="50" charset="-52"/>
                <a:ea typeface="Montserrat Semi" charset="0"/>
                <a:cs typeface="Montserrat Semi" charset="0"/>
              </a:rPr>
              <a:t>64,5%</a:t>
            </a:r>
          </a:p>
          <a:p>
            <a:pPr>
              <a:lnSpc>
                <a:spcPct val="120000"/>
              </a:lnSpc>
              <a:spcAft>
                <a:spcPts val="450"/>
              </a:spcAft>
            </a:pPr>
            <a:r>
              <a:rPr lang="uk-UA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ios" pitchFamily="50" charset="-52"/>
                <a:ea typeface="Montserrat Semi" charset="0"/>
                <a:cs typeface="Montserrat Semi" charset="0"/>
              </a:rPr>
              <a:t>Швидкодія: </a:t>
            </a:r>
          </a:p>
          <a:p>
            <a:pPr marL="171450" indent="-171450">
              <a:lnSpc>
                <a:spcPct val="120000"/>
              </a:lnSpc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uk-UA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elios" pitchFamily="50" charset="-52"/>
                <a:ea typeface="Montserrat Semi" charset="0"/>
                <a:cs typeface="Montserrat Semi" charset="0"/>
              </a:rPr>
              <a:t>Розпізнавання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elios" pitchFamily="50" charset="-52"/>
                <a:ea typeface="Montserrat Semi" charset="0"/>
                <a:cs typeface="Montserrat Semi" charset="0"/>
              </a:rPr>
              <a:t> - </a:t>
            </a:r>
            <a:r>
              <a:rPr lang="uk-UA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elios" pitchFamily="50" charset="-52"/>
                <a:ea typeface="Montserrat Semi" charset="0"/>
                <a:cs typeface="Montserrat Semi" charset="0"/>
              </a:rPr>
              <a:t> 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elios" pitchFamily="50" charset="-52"/>
                <a:ea typeface="Montserrat Semi" charset="0"/>
                <a:cs typeface="Montserrat Semi" charset="0"/>
              </a:rPr>
              <a:t>~0.0076</a:t>
            </a:r>
            <a:r>
              <a:rPr lang="uk-UA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elios" pitchFamily="50" charset="-52"/>
                <a:ea typeface="Montserrat Semi" charset="0"/>
                <a:cs typeface="Montserrat Semi" charset="0"/>
              </a:rPr>
              <a:t>с, </a:t>
            </a:r>
          </a:p>
          <a:p>
            <a:pPr marL="171450" indent="-171450">
              <a:lnSpc>
                <a:spcPct val="120000"/>
              </a:lnSpc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uk-UA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elios" pitchFamily="50" charset="-52"/>
                <a:ea typeface="Montserrat Semi" charset="0"/>
                <a:cs typeface="Montserrat Semi" charset="0"/>
              </a:rPr>
              <a:t>Навчання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elios" pitchFamily="50" charset="-52"/>
                <a:ea typeface="Montserrat Semi" charset="0"/>
                <a:cs typeface="Montserrat Semi" charset="0"/>
              </a:rPr>
              <a:t> -</a:t>
            </a:r>
            <a:r>
              <a:rPr lang="uk-UA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elios" pitchFamily="50" charset="-52"/>
                <a:ea typeface="Montserrat Semi" charset="0"/>
                <a:cs typeface="Montserrat Semi" charset="0"/>
              </a:rPr>
              <a:t> 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elios" pitchFamily="50" charset="-52"/>
                <a:ea typeface="Montserrat Semi" charset="0"/>
                <a:cs typeface="Montserrat Semi" charset="0"/>
              </a:rPr>
              <a:t>~60</a:t>
            </a:r>
            <a:r>
              <a:rPr lang="uk-UA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elios" pitchFamily="50" charset="-52"/>
                <a:ea typeface="Montserrat Semi" charset="0"/>
                <a:cs typeface="Montserrat Semi" charset="0"/>
              </a:rPr>
              <a:t>с</a:t>
            </a: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  <a:latin typeface="Helios" pitchFamily="50" charset="-52"/>
              <a:ea typeface="Montserrat Semi" charset="0"/>
              <a:cs typeface="Montserrat Semi" charset="0"/>
            </a:endParaRPr>
          </a:p>
          <a:p>
            <a:pPr>
              <a:lnSpc>
                <a:spcPct val="120000"/>
              </a:lnSpc>
              <a:spcAft>
                <a:spcPts val="450"/>
              </a:spcAft>
            </a:pPr>
            <a:r>
              <a:rPr lang="uk-UA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ios" pitchFamily="50" charset="-52"/>
                <a:ea typeface="Montserrat Semi" charset="0"/>
                <a:cs typeface="Montserrat Semi" charset="0"/>
              </a:rPr>
              <a:t>Метрики точності: 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HeliosLight" pitchFamily="50" charset="-52"/>
                <a:ea typeface="Montserrat Ultra Light" charset="0"/>
                <a:cs typeface="Montserrat Ultra Light" charset="0"/>
              </a:rPr>
              <a:t>F1-score, Recall</a:t>
            </a:r>
            <a:r>
              <a:rPr lang="uk-UA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HeliosLight" pitchFamily="50" charset="-52"/>
                <a:ea typeface="Montserrat Ultra Light" charset="0"/>
                <a:cs typeface="Montserrat Ultra Light" charset="0"/>
              </a:rPr>
              <a:t>, 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HeliosLight" pitchFamily="50" charset="-52"/>
                <a:ea typeface="Montserrat Ultra Light" charset="0"/>
                <a:cs typeface="Montserrat Ultra Light" charset="0"/>
              </a:rPr>
              <a:t>Precision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HeliosLight" pitchFamily="50" charset="-52"/>
                <a:ea typeface="Montserrat Ultra Light" charset="0"/>
                <a:cs typeface="Montserrat Ultra Light" charset="0"/>
              </a:rPr>
              <a:t> </a:t>
            </a: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  <a:latin typeface="Helios" pitchFamily="50" charset="-52"/>
              <a:ea typeface="Montserrat Semi" charset="0"/>
              <a:cs typeface="Montserrat Semi" charset="0"/>
            </a:endParaRPr>
          </a:p>
          <a:p>
            <a:pPr>
              <a:lnSpc>
                <a:spcPct val="120000"/>
              </a:lnSpc>
              <a:spcAft>
                <a:spcPts val="450"/>
              </a:spcAft>
            </a:pPr>
            <a:endParaRPr lang="uk-UA" sz="1200" dirty="0">
              <a:solidFill>
                <a:schemeClr val="tx1">
                  <a:lumMod val="75000"/>
                  <a:lumOff val="25000"/>
                </a:schemeClr>
              </a:solidFill>
              <a:latin typeface="Helios" pitchFamily="50" charset="-52"/>
              <a:ea typeface="Montserrat Semi" charset="0"/>
              <a:cs typeface="Montserrat Semi" charset="0"/>
            </a:endParaRPr>
          </a:p>
          <a:p>
            <a:pPr>
              <a:lnSpc>
                <a:spcPct val="120000"/>
              </a:lnSpc>
              <a:spcAft>
                <a:spcPts val="450"/>
              </a:spcAft>
            </a:pPr>
            <a:endParaRPr lang="uk-UA" sz="1200" dirty="0">
              <a:solidFill>
                <a:schemeClr val="tx1">
                  <a:lumMod val="75000"/>
                  <a:lumOff val="25000"/>
                </a:schemeClr>
              </a:solidFill>
              <a:latin typeface="Helios" pitchFamily="50" charset="-52"/>
              <a:ea typeface="Montserrat Semi" charset="0"/>
              <a:cs typeface="Montserrat Semi" charset="0"/>
            </a:endParaRPr>
          </a:p>
          <a:p>
            <a:pPr>
              <a:lnSpc>
                <a:spcPct val="120000"/>
              </a:lnSpc>
              <a:spcAft>
                <a:spcPts val="450"/>
              </a:spcAft>
            </a:pPr>
            <a:r>
              <a:rPr lang="uk-UA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elios" pitchFamily="50" charset="-52"/>
                <a:ea typeface="Montserrat Semi" charset="0"/>
                <a:cs typeface="Montserrat Semi" charset="0"/>
              </a:rPr>
              <a:t> </a:t>
            </a:r>
          </a:p>
          <a:p>
            <a:pPr>
              <a:lnSpc>
                <a:spcPct val="120000"/>
              </a:lnSpc>
              <a:spcAft>
                <a:spcPts val="450"/>
              </a:spcAft>
            </a:pPr>
            <a:endParaRPr lang="uk-UA" sz="1200" dirty="0">
              <a:solidFill>
                <a:schemeClr val="tx1">
                  <a:lumMod val="75000"/>
                  <a:lumOff val="25000"/>
                </a:schemeClr>
              </a:solidFill>
              <a:latin typeface="Helios" pitchFamily="50" charset="-52"/>
              <a:ea typeface="Montserrat Semi" charset="0"/>
              <a:cs typeface="Montserrat Semi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83416" y="369757"/>
            <a:ext cx="4012106" cy="588613"/>
          </a:xfrm>
          <a:prstGeom prst="rect">
            <a:avLst/>
          </a:prstGeom>
          <a:noFill/>
        </p:spPr>
        <p:txBody>
          <a:bodyPr wrap="none" lIns="34281" tIns="17140" rIns="34281" bIns="17140" rtlCol="0">
            <a:spAutoFit/>
          </a:bodyPr>
          <a:lstStyle/>
          <a:p>
            <a:r>
              <a:rPr lang="uk-UA" sz="3600" b="1" dirty="0">
                <a:solidFill>
                  <a:srgbClr val="2E3192"/>
                </a:solidFill>
                <a:latin typeface="Helios" pitchFamily="50" charset="-52"/>
                <a:ea typeface="Montserrat Light" charset="0"/>
                <a:cs typeface="Montserrat Light" charset="0"/>
              </a:rPr>
              <a:t>Тестування системи</a:t>
            </a:r>
            <a:endParaRPr lang="en-US" sz="3600" b="1" dirty="0">
              <a:solidFill>
                <a:srgbClr val="2E3192"/>
              </a:solidFill>
              <a:latin typeface="Helios" pitchFamily="50" charset="-52"/>
              <a:ea typeface="Montserrat Light" charset="0"/>
              <a:cs typeface="Montserrat Light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-149659" y="4914980"/>
            <a:ext cx="3101879" cy="173124"/>
          </a:xfrm>
          <a:prstGeom prst="rect">
            <a:avLst/>
          </a:prstGeom>
          <a:noFill/>
        </p:spPr>
        <p:txBody>
          <a:bodyPr wrap="square" lIns="34281" tIns="17140" rIns="34281" bIns="17140" rtlCol="0">
            <a:spAutoFit/>
          </a:bodyPr>
          <a:lstStyle/>
          <a:p>
            <a:pPr algn="r"/>
            <a:r>
              <a:rPr lang="uk-UA" baseline="30000" dirty="0">
                <a:solidFill>
                  <a:schemeClr val="tx1">
                    <a:lumMod val="50000"/>
                    <a:lumOff val="50000"/>
                  </a:schemeClr>
                </a:solidFill>
                <a:latin typeface="Helios" pitchFamily="50" charset="-52"/>
                <a:cs typeface="Arial" panose="020B0604020202020204" pitchFamily="34" charset="0"/>
              </a:rPr>
              <a:t>Національний університет «Львівська політехніка»</a:t>
            </a:r>
          </a:p>
        </p:txBody>
      </p:sp>
    </p:spTree>
    <p:extLst>
      <p:ext uri="{BB962C8B-B14F-4D97-AF65-F5344CB8AC3E}">
        <p14:creationId xmlns:p14="http://schemas.microsoft.com/office/powerpoint/2010/main" val="226271657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2482" y="848765"/>
            <a:ext cx="8771448" cy="3955368"/>
          </a:xfrm>
          <a:prstGeom prst="rect">
            <a:avLst/>
          </a:prstGeom>
          <a:noFill/>
        </p:spPr>
        <p:txBody>
          <a:bodyPr wrap="square" lIns="34281" tIns="17140" rIns="34281" bIns="17140" rtlCol="0">
            <a:spAutoFit/>
          </a:bodyPr>
          <a:lstStyle/>
          <a:p>
            <a:pPr>
              <a:lnSpc>
                <a:spcPct val="120000"/>
              </a:lnSpc>
              <a:spcAft>
                <a:spcPts val="450"/>
              </a:spcAft>
            </a:pPr>
            <a:r>
              <a:rPr lang="ru-RU" sz="1400" dirty="0"/>
              <a:t>У бакалаврській кваліфікаційній роботі розроблено програмну платформа створення штучних нейронних мереж. Вона являє собою програмне забезпечення для автоматизації обробки даних з метою створення наборів даних для навчання і тестування моделей ШНМ і самого навчання ШНМ. Розроблена платформа забезпечує:</a:t>
            </a:r>
            <a:endParaRPr lang="uk-UA" sz="1400" dirty="0">
              <a:solidFill>
                <a:schemeClr val="tx1">
                  <a:lumMod val="75000"/>
                  <a:lumOff val="25000"/>
                </a:schemeClr>
              </a:solidFill>
              <a:latin typeface="Helios" pitchFamily="50" charset="-52"/>
              <a:ea typeface="Montserrat Semi" charset="0"/>
              <a:cs typeface="Montserrat Semi" charset="0"/>
            </a:endParaRPr>
          </a:p>
          <a:p>
            <a:pPr marL="171404" indent="-171404">
              <a:lnSpc>
                <a:spcPct val="120000"/>
              </a:lnSpc>
              <a:spcAft>
                <a:spcPts val="450"/>
              </a:spcAft>
              <a:buFont typeface="Arial" pitchFamily="34" charset="0"/>
              <a:buChar char="•"/>
            </a:pPr>
            <a:r>
              <a:rPr lang="uk-UA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Helios" pitchFamily="50" charset="-52"/>
                <a:ea typeface="Montserrat Semi" charset="0"/>
                <a:cs typeface="Montserrat Semi" charset="0"/>
              </a:rPr>
              <a:t>повний цикл обробки даних від введення даних за допомогою відеофайлів до перевірки готової моделі;</a:t>
            </a:r>
          </a:p>
          <a:p>
            <a:pPr marL="171404" indent="-171404">
              <a:lnSpc>
                <a:spcPct val="120000"/>
              </a:lnSpc>
              <a:spcAft>
                <a:spcPts val="450"/>
              </a:spcAft>
              <a:buFont typeface="Arial" pitchFamily="34" charset="0"/>
              <a:buChar char="•"/>
            </a:pPr>
            <a:r>
              <a:rPr lang="uk-UA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Helios" pitchFamily="50" charset="-52"/>
                <a:ea typeface="Montserrat Semi" charset="0"/>
                <a:cs typeface="Montserrat Semi" charset="0"/>
              </a:rPr>
              <a:t>підтримку популярних типів </a:t>
            </a:r>
            <a:r>
              <a:rPr lang="uk-UA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Helios" pitchFamily="50" charset="-52"/>
              </a:rPr>
              <a:t>відеофайлів (.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mp4, .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avi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.mov, .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mkv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.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flv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.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wmv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.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webm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.mpeg </a:t>
            </a:r>
            <a:r>
              <a:rPr lang="uk-UA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Helios" pitchFamily="50" charset="-52"/>
              </a:rPr>
              <a:t>і т.п.) для модуля </a:t>
            </a:r>
            <a:r>
              <a:rPr lang="uk-UA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Helios" pitchFamily="50" charset="-52"/>
                <a:ea typeface="Montserrat Semi" charset="0"/>
                <a:cs typeface="Montserrat Semi" charset="0"/>
              </a:rPr>
              <a:t>генерації датасету;</a:t>
            </a:r>
          </a:p>
          <a:p>
            <a:pPr marL="171404" indent="-171404">
              <a:lnSpc>
                <a:spcPct val="120000"/>
              </a:lnSpc>
              <a:spcAft>
                <a:spcPts val="450"/>
              </a:spcAft>
              <a:buFont typeface="Arial" pitchFamily="34" charset="0"/>
              <a:buChar char="•"/>
            </a:pPr>
            <a:r>
              <a:rPr lang="uk-UA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Helios" pitchFamily="50" charset="-52"/>
                <a:ea typeface="Montserrat Semi" charset="0"/>
                <a:cs typeface="Montserrat Semi" charset="0"/>
              </a:rPr>
              <a:t>підтримку понад 50 моделей ШНМ (</a:t>
            </a:r>
            <a:r>
              <a:rPr lang="uk-UA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Helios" pitchFamily="50" charset="-52"/>
                <a:ea typeface="Montserrat Semi" charset="0"/>
                <a:cs typeface="Montserrat Semi" charset="0"/>
                <a:hlinkClick r:id="rId3"/>
              </a:rPr>
              <a:t>повний перелік підтримуваних моделей</a:t>
            </a:r>
            <a:r>
              <a:rPr lang="uk-UA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Helios" pitchFamily="50" charset="-52"/>
                <a:ea typeface="Montserrat Semi" charset="0"/>
                <a:cs typeface="Montserrat Semi" charset="0"/>
              </a:rPr>
              <a:t>);</a:t>
            </a:r>
          </a:p>
          <a:p>
            <a:pPr marL="171404" indent="-171404">
              <a:lnSpc>
                <a:spcPct val="120000"/>
              </a:lnSpc>
              <a:spcAft>
                <a:spcPts val="450"/>
              </a:spcAft>
              <a:buFont typeface="Arial" pitchFamily="34" charset="0"/>
              <a:buChar char="•"/>
            </a:pPr>
            <a:r>
              <a:rPr lang="uk-UA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Helios" pitchFamily="50" charset="-52"/>
                <a:ea typeface="Montserrat Semi" charset="0"/>
                <a:cs typeface="Montserrat Semi" charset="0"/>
              </a:rPr>
              <a:t>гнучкі налаштування створення датасету та навчання моделей (розмір, вибіркова аугментація тощо);</a:t>
            </a:r>
          </a:p>
          <a:p>
            <a:pPr marL="171404" indent="-171404">
              <a:lnSpc>
                <a:spcPct val="120000"/>
              </a:lnSpc>
              <a:spcAft>
                <a:spcPts val="450"/>
              </a:spcAft>
              <a:buFont typeface="Arial" pitchFamily="34" charset="0"/>
              <a:buChar char="•"/>
            </a:pPr>
            <a:r>
              <a:rPr lang="uk-UA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Helios" pitchFamily="50" charset="-52"/>
                <a:ea typeface="Montserrat Semi" charset="0"/>
                <a:cs typeface="Montserrat Semi" charset="0"/>
              </a:rPr>
              <a:t>відстеження показників навчання для дослідження: швидкість роботи, динаміка навчання, точність моделей;</a:t>
            </a:r>
          </a:p>
          <a:p>
            <a:pPr marL="171404" indent="-171404">
              <a:lnSpc>
                <a:spcPct val="120000"/>
              </a:lnSpc>
              <a:spcAft>
                <a:spcPts val="450"/>
              </a:spcAft>
              <a:buFont typeface="Arial" pitchFamily="34" charset="0"/>
              <a:buChar char="•"/>
            </a:pPr>
            <a:r>
              <a:rPr lang="uk-UA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Helios" pitchFamily="50" charset="-52"/>
                <a:ea typeface="Montserrat Semi" charset="0"/>
                <a:cs typeface="Montserrat Semi" charset="0"/>
              </a:rPr>
              <a:t>підтримку графічного акселератора за допомогою технології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Helios" pitchFamily="50" charset="-52"/>
                <a:ea typeface="Montserrat Semi" charset="0"/>
                <a:cs typeface="Montserrat Semi" charset="0"/>
              </a:rPr>
              <a:t>CUDA </a:t>
            </a:r>
            <a:r>
              <a:rPr lang="uk-UA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Helios" pitchFamily="50" charset="-52"/>
                <a:ea typeface="Montserrat Semi" charset="0"/>
                <a:cs typeface="Montserrat Semi" charset="0"/>
              </a:rPr>
              <a:t>на ОС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Helios" pitchFamily="50" charset="-52"/>
                <a:ea typeface="Montserrat Semi" charset="0"/>
                <a:cs typeface="Montserrat Semi" charset="0"/>
              </a:rPr>
              <a:t>Windows</a:t>
            </a:r>
            <a:r>
              <a:rPr lang="uk-UA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Helios" pitchFamily="50" charset="-52"/>
                <a:ea typeface="Montserrat Semi" charset="0"/>
                <a:cs typeface="Montserrat Semi" charset="0"/>
              </a:rPr>
              <a:t>;</a:t>
            </a:r>
          </a:p>
          <a:p>
            <a:pPr marL="171404" indent="-171404">
              <a:lnSpc>
                <a:spcPct val="120000"/>
              </a:lnSpc>
              <a:spcAft>
                <a:spcPts val="450"/>
              </a:spcAft>
              <a:buFont typeface="Arial" pitchFamily="34" charset="0"/>
              <a:buChar char="•"/>
            </a:pPr>
            <a:r>
              <a:rPr lang="uk-UA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Helios" pitchFamily="50" charset="-52"/>
                <a:ea typeface="Montserrat Semi" charset="0"/>
                <a:cs typeface="Montserrat Semi" charset="0"/>
              </a:rPr>
              <a:t>розпізнавання класу одного фото за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Helios" pitchFamily="50" charset="-52"/>
                <a:ea typeface="Montserrat Semi" charset="0"/>
                <a:cs typeface="Montserrat Semi" charset="0"/>
              </a:rPr>
              <a:t>0.0076</a:t>
            </a:r>
            <a:r>
              <a:rPr lang="uk-UA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Helios" pitchFamily="50" charset="-52"/>
                <a:ea typeface="Montserrat Semi" charset="0"/>
                <a:cs typeface="Montserrat Semi" charset="0"/>
              </a:rPr>
              <a:t>с (значення отримане під час тестування);</a:t>
            </a:r>
          </a:p>
          <a:p>
            <a:pPr marL="171404" indent="-171404">
              <a:lnSpc>
                <a:spcPct val="120000"/>
              </a:lnSpc>
              <a:spcAft>
                <a:spcPts val="450"/>
              </a:spcAft>
              <a:buFont typeface="Arial" pitchFamily="34" charset="0"/>
              <a:buChar char="•"/>
            </a:pPr>
            <a:r>
              <a:rPr lang="uk-UA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Helios" pitchFamily="50" charset="-52"/>
                <a:ea typeface="Montserrat Semi" charset="0"/>
                <a:cs typeface="Montserrat Semi" charset="0"/>
              </a:rPr>
              <a:t>оцінку якості навчання та роботи моделей за </a:t>
            </a:r>
            <a:r>
              <a:rPr lang="uk-UA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Helios" pitchFamily="50" charset="-52"/>
              </a:rPr>
              <a:t>допомогою метрик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F1-score, Recall</a:t>
            </a:r>
            <a:r>
              <a:rPr lang="uk-UA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Helios" pitchFamily="50" charset="-52"/>
              </a:rPr>
              <a:t>,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Precision</a:t>
            </a:r>
            <a:r>
              <a:rPr lang="uk-UA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;</a:t>
            </a:r>
          </a:p>
          <a:p>
            <a:pPr marL="171404" indent="-171404">
              <a:lnSpc>
                <a:spcPct val="120000"/>
              </a:lnSpc>
              <a:spcAft>
                <a:spcPts val="450"/>
              </a:spcAft>
              <a:buFont typeface="Arial" pitchFamily="34" charset="0"/>
              <a:buChar char="•"/>
            </a:pPr>
            <a:r>
              <a:rPr lang="uk-UA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Helios" pitchFamily="50" charset="-52"/>
                <a:ea typeface="Montserrat Semi" charset="0"/>
                <a:cs typeface="Montserrat Semi" charset="0"/>
              </a:rPr>
              <a:t>можливість імпорту навчених моделей ШНМ.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-149659" y="4914980"/>
            <a:ext cx="3101879" cy="173124"/>
          </a:xfrm>
          <a:prstGeom prst="rect">
            <a:avLst/>
          </a:prstGeom>
          <a:noFill/>
        </p:spPr>
        <p:txBody>
          <a:bodyPr wrap="square" lIns="34281" tIns="17140" rIns="34281" bIns="17140" rtlCol="0">
            <a:spAutoFit/>
          </a:bodyPr>
          <a:lstStyle/>
          <a:p>
            <a:pPr algn="r"/>
            <a:r>
              <a:rPr lang="uk-UA" baseline="30000" dirty="0">
                <a:solidFill>
                  <a:schemeClr val="tx1">
                    <a:lumMod val="50000"/>
                    <a:lumOff val="50000"/>
                  </a:schemeClr>
                </a:solidFill>
                <a:latin typeface="Helios" pitchFamily="50" charset="-52"/>
                <a:cs typeface="Arial" panose="020B0604020202020204" pitchFamily="34" charset="0"/>
              </a:rPr>
              <a:t>Національний університет «Львівська політехніка»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97336" y="175607"/>
            <a:ext cx="6308312" cy="588613"/>
          </a:xfrm>
          <a:prstGeom prst="rect">
            <a:avLst/>
          </a:prstGeom>
          <a:noFill/>
        </p:spPr>
        <p:txBody>
          <a:bodyPr wrap="square" lIns="34281" tIns="17140" rIns="34281" bIns="17140" rtlCol="0">
            <a:spAutoFit/>
          </a:bodyPr>
          <a:lstStyle/>
          <a:p>
            <a:r>
              <a:rPr lang="uk-UA" sz="3600" b="1" dirty="0">
                <a:solidFill>
                  <a:srgbClr val="2E3192"/>
                </a:solidFill>
                <a:latin typeface="Helios" pitchFamily="50" charset="-52"/>
                <a:ea typeface="Montserrat Light" charset="0"/>
                <a:cs typeface="Montserrat Light" charset="0"/>
              </a:rPr>
              <a:t>Висновки</a:t>
            </a:r>
            <a:endParaRPr lang="en-US" sz="3600" b="1" dirty="0">
              <a:solidFill>
                <a:srgbClr val="2E3192"/>
              </a:solidFill>
              <a:latin typeface="Helios" pitchFamily="50" charset="-52"/>
              <a:ea typeface="Montserrat Light" charset="0"/>
              <a:cs typeface="Montserrat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7398039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74724" y="1453665"/>
            <a:ext cx="3988584" cy="2556459"/>
          </a:xfrm>
          <a:prstGeom prst="rect">
            <a:avLst/>
          </a:prstGeom>
          <a:noFill/>
        </p:spPr>
        <p:txBody>
          <a:bodyPr wrap="square" lIns="34281" tIns="17140" rIns="34281" bIns="17140" rtlCol="0">
            <a:spAutoFit/>
          </a:bodyPr>
          <a:lstStyle/>
          <a:p>
            <a:pPr marL="171404" indent="-171404">
              <a:lnSpc>
                <a:spcPct val="120000"/>
              </a:lnSpc>
              <a:spcAft>
                <a:spcPts val="450"/>
              </a:spcAft>
              <a:buFont typeface="Arial" pitchFamily="34" charset="0"/>
              <a:buChar char="•"/>
            </a:pPr>
            <a:r>
              <a:rPr lang="uk-UA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elios" pitchFamily="50" charset="-52"/>
                <a:ea typeface="Montserrat Semi" charset="0"/>
                <a:cs typeface="Montserrat Semi" charset="0"/>
              </a:rPr>
              <a:t>Зростання популярності нейронних мереж</a:t>
            </a:r>
          </a:p>
          <a:p>
            <a:pPr marL="171404" indent="-171404">
              <a:lnSpc>
                <a:spcPct val="120000"/>
              </a:lnSpc>
              <a:spcAft>
                <a:spcPts val="450"/>
              </a:spcAft>
              <a:buFont typeface="Arial" pitchFamily="34" charset="0"/>
              <a:buChar char="•"/>
            </a:pPr>
            <a:r>
              <a:rPr lang="uk-UA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elios" pitchFamily="50" charset="-52"/>
                <a:ea typeface="Montserrat Semi" charset="0"/>
                <a:cs typeface="Montserrat Semi" charset="0"/>
              </a:rPr>
              <a:t>Штучні нейронні мережі (ШНМ) демонструють високу ефективність у задачах класифікації та аналізу зображень.</a:t>
            </a:r>
          </a:p>
          <a:p>
            <a:pPr marL="171404" indent="-171404">
              <a:lnSpc>
                <a:spcPct val="120000"/>
              </a:lnSpc>
              <a:spcAft>
                <a:spcPts val="450"/>
              </a:spcAft>
              <a:buFont typeface="Arial" pitchFamily="34" charset="0"/>
              <a:buChar char="•"/>
            </a:pPr>
            <a:r>
              <a:rPr lang="uk-UA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elios" pitchFamily="50" charset="-52"/>
                <a:ea typeface="Montserrat Semi" charset="0"/>
                <a:cs typeface="Montserrat Semi" charset="0"/>
              </a:rPr>
              <a:t>Ручна підготовка даних займає багато часу і схильна до помилок.</a:t>
            </a:r>
          </a:p>
          <a:p>
            <a:pPr marL="171404" indent="-171404">
              <a:lnSpc>
                <a:spcPct val="120000"/>
              </a:lnSpc>
              <a:spcAft>
                <a:spcPts val="450"/>
              </a:spcAft>
              <a:buFont typeface="Arial" pitchFamily="34" charset="0"/>
              <a:buChar char="•"/>
            </a:pPr>
            <a:r>
              <a:rPr lang="uk-UA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elios" pitchFamily="50" charset="-52"/>
                <a:ea typeface="Montserrat Semi" charset="0"/>
                <a:cs typeface="Montserrat Semi" charset="0"/>
              </a:rPr>
              <a:t>Сучасні задачі обробки даних вимагають високої</a:t>
            </a:r>
            <a:r>
              <a:rPr lang="ru-RU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elios" pitchFamily="50" charset="-52"/>
                <a:ea typeface="Montserrat Semi" charset="0"/>
                <a:cs typeface="Montserrat Semi" charset="0"/>
              </a:rPr>
              <a:t> </a:t>
            </a:r>
            <a:r>
              <a:rPr lang="uk-UA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elios" pitchFamily="50" charset="-52"/>
                <a:ea typeface="Montserrat Semi" charset="0"/>
                <a:cs typeface="Montserrat Semi" charset="0"/>
              </a:rPr>
              <a:t>точності</a:t>
            </a:r>
            <a:r>
              <a:rPr lang="ru-RU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elios" pitchFamily="50" charset="-52"/>
                <a:ea typeface="Montserrat Semi" charset="0"/>
                <a:cs typeface="Montserrat Semi" charset="0"/>
              </a:rPr>
              <a:t>.</a:t>
            </a:r>
          </a:p>
          <a:p>
            <a:pPr marL="171404" indent="-171404">
              <a:lnSpc>
                <a:spcPct val="120000"/>
              </a:lnSpc>
              <a:spcAft>
                <a:spcPts val="450"/>
              </a:spcAft>
              <a:buFont typeface="Arial" pitchFamily="34" charset="0"/>
              <a:buChar char="•"/>
            </a:pPr>
            <a:r>
              <a:rPr lang="uk-UA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elios" pitchFamily="50" charset="-52"/>
                <a:ea typeface="Montserrat Semi" charset="0"/>
                <a:cs typeface="Montserrat Semi" charset="0"/>
              </a:rPr>
              <a:t>Великі обсяги даних потребують автоматизації</a:t>
            </a:r>
          </a:p>
          <a:p>
            <a:pPr marL="171404" indent="-171404">
              <a:lnSpc>
                <a:spcPct val="120000"/>
              </a:lnSpc>
              <a:spcAft>
                <a:spcPts val="450"/>
              </a:spcAft>
              <a:buFont typeface="Arial" pitchFamily="34" charset="0"/>
              <a:buChar char="•"/>
            </a:pPr>
            <a:endParaRPr lang="ru-RU" sz="1200" dirty="0">
              <a:solidFill>
                <a:schemeClr val="tx1">
                  <a:lumMod val="75000"/>
                  <a:lumOff val="25000"/>
                </a:schemeClr>
              </a:solidFill>
              <a:latin typeface="Helios" pitchFamily="50" charset="-52"/>
              <a:ea typeface="Montserrat Semi" charset="0"/>
              <a:cs typeface="Montserrat Semi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78616" y="261384"/>
            <a:ext cx="3733761" cy="588613"/>
          </a:xfrm>
          <a:prstGeom prst="rect">
            <a:avLst/>
          </a:prstGeom>
          <a:noFill/>
        </p:spPr>
        <p:txBody>
          <a:bodyPr wrap="none" lIns="34281" tIns="17140" rIns="34281" bIns="17140" rtlCol="0">
            <a:spAutoFit/>
          </a:bodyPr>
          <a:lstStyle/>
          <a:p>
            <a:r>
              <a:rPr lang="uk-UA" sz="3600" b="1" dirty="0">
                <a:solidFill>
                  <a:srgbClr val="2E3192"/>
                </a:solidFill>
                <a:latin typeface="Helios" pitchFamily="50" charset="-52"/>
                <a:ea typeface="Montserrat Light" charset="0"/>
                <a:cs typeface="Montserrat Light" charset="0"/>
              </a:rPr>
              <a:t>Актуальність теми</a:t>
            </a:r>
            <a:endParaRPr lang="en-US" sz="3600" b="1" dirty="0">
              <a:solidFill>
                <a:srgbClr val="2E3192"/>
              </a:solidFill>
              <a:latin typeface="Helios" pitchFamily="50" charset="-52"/>
              <a:ea typeface="Montserrat Light" charset="0"/>
              <a:cs typeface="Montserrat Light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-149659" y="4914980"/>
            <a:ext cx="3101879" cy="173124"/>
          </a:xfrm>
          <a:prstGeom prst="rect">
            <a:avLst/>
          </a:prstGeom>
          <a:noFill/>
        </p:spPr>
        <p:txBody>
          <a:bodyPr wrap="square" lIns="34281" tIns="17140" rIns="34281" bIns="17140" rtlCol="0">
            <a:spAutoFit/>
          </a:bodyPr>
          <a:lstStyle/>
          <a:p>
            <a:pPr algn="r"/>
            <a:r>
              <a:rPr lang="uk-UA" baseline="30000" dirty="0">
                <a:solidFill>
                  <a:schemeClr val="tx1">
                    <a:lumMod val="50000"/>
                    <a:lumOff val="50000"/>
                  </a:schemeClr>
                </a:solidFill>
                <a:latin typeface="Helios" pitchFamily="50" charset="-52"/>
                <a:cs typeface="Arial" panose="020B0604020202020204" pitchFamily="34" charset="0"/>
              </a:rPr>
              <a:t>Національний університет «Львівська політехніка»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4E509E5-1BA3-4BE6-BE8E-A315656BA0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7441" y="1137920"/>
            <a:ext cx="4582372" cy="305491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29625AA-4D20-4E61-A41E-2420BF88B851}"/>
              </a:ext>
            </a:extLst>
          </p:cNvPr>
          <p:cNvSpPr txBox="1"/>
          <p:nvPr/>
        </p:nvSpPr>
        <p:spPr>
          <a:xfrm>
            <a:off x="4725655" y="648079"/>
            <a:ext cx="414594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dirty="0"/>
              <a:t>Статистика використання штучного інтелекту в різних напрямках бізнесу</a:t>
            </a:r>
          </a:p>
        </p:txBody>
      </p:sp>
    </p:spTree>
    <p:extLst>
      <p:ext uri="{BB962C8B-B14F-4D97-AF65-F5344CB8AC3E}">
        <p14:creationId xmlns:p14="http://schemas.microsoft.com/office/powerpoint/2010/main" val="2924732181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12353" y="254609"/>
            <a:ext cx="6631914" cy="588613"/>
          </a:xfrm>
          <a:prstGeom prst="rect">
            <a:avLst/>
          </a:prstGeom>
          <a:noFill/>
        </p:spPr>
        <p:txBody>
          <a:bodyPr wrap="square" lIns="34281" tIns="17140" rIns="34281" bIns="17140" rtlCol="0">
            <a:spAutoFit/>
          </a:bodyPr>
          <a:lstStyle/>
          <a:p>
            <a:r>
              <a:rPr lang="uk-UA" sz="3600" b="1" dirty="0">
                <a:solidFill>
                  <a:schemeClr val="accent1"/>
                </a:solidFill>
                <a:latin typeface="Helios" pitchFamily="50" charset="-52"/>
                <a:ea typeface="Montserrat Light" charset="0"/>
                <a:cs typeface="Montserrat Light" charset="0"/>
              </a:rPr>
              <a:t>Етапи реалізації платформи</a:t>
            </a:r>
            <a:endParaRPr lang="en-US" sz="3600" b="1" dirty="0">
              <a:solidFill>
                <a:schemeClr val="accent1"/>
              </a:solidFill>
              <a:latin typeface="Helios" pitchFamily="50" charset="-52"/>
              <a:ea typeface="Montserrat Light" charset="0"/>
              <a:cs typeface="Montserrat Light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-149659" y="4914980"/>
            <a:ext cx="3101879" cy="173124"/>
          </a:xfrm>
          <a:prstGeom prst="rect">
            <a:avLst/>
          </a:prstGeom>
          <a:noFill/>
        </p:spPr>
        <p:txBody>
          <a:bodyPr wrap="square" lIns="34281" tIns="17140" rIns="34281" bIns="17140" rtlCol="0">
            <a:spAutoFit/>
          </a:bodyPr>
          <a:lstStyle/>
          <a:p>
            <a:pPr algn="r"/>
            <a:r>
              <a:rPr lang="uk-UA" baseline="30000" dirty="0">
                <a:solidFill>
                  <a:schemeClr val="tx1">
                    <a:lumMod val="50000"/>
                    <a:lumOff val="50000"/>
                  </a:schemeClr>
                </a:solidFill>
                <a:latin typeface="Helios" pitchFamily="50" charset="-52"/>
                <a:cs typeface="Arial" panose="020B0604020202020204" pitchFamily="34" charset="0"/>
              </a:rPr>
              <a:t>Національний університет «Львівська політехніка»</a:t>
            </a:r>
          </a:p>
        </p:txBody>
      </p:sp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3E9D5117-029C-433B-9CF7-28F663A2985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44969020"/>
              </p:ext>
            </p:extLst>
          </p:nvPr>
        </p:nvGraphicFramePr>
        <p:xfrm>
          <a:off x="2695016" y="985954"/>
          <a:ext cx="3101880" cy="3677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59204976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Hexagon 1"/>
          <p:cNvSpPr/>
          <p:nvPr/>
        </p:nvSpPr>
        <p:spPr>
          <a:xfrm rot="16200000">
            <a:off x="1619925" y="356705"/>
            <a:ext cx="444116" cy="2364411"/>
          </a:xfrm>
          <a:prstGeom prst="rect">
            <a:avLst/>
          </a:prstGeom>
          <a:solidFill>
            <a:srgbClr val="2E3192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81" tIns="17140" rIns="34281" bIns="171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00" dirty="0">
              <a:solidFill>
                <a:schemeClr val="accent1"/>
              </a:solidFill>
            </a:endParaRPr>
          </a:p>
        </p:txBody>
      </p:sp>
      <p:sp>
        <p:nvSpPr>
          <p:cNvPr id="30" name="Hexagon 5"/>
          <p:cNvSpPr/>
          <p:nvPr/>
        </p:nvSpPr>
        <p:spPr>
          <a:xfrm rot="16200000">
            <a:off x="4365023" y="356477"/>
            <a:ext cx="444116" cy="2364867"/>
          </a:xfrm>
          <a:prstGeom prst="rect">
            <a:avLst/>
          </a:prstGeom>
          <a:solidFill>
            <a:srgbClr val="2E3192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81" tIns="17140" rIns="34281" bIns="171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00" dirty="0">
              <a:solidFill>
                <a:schemeClr val="accent1"/>
              </a:solidFill>
            </a:endParaRPr>
          </a:p>
        </p:txBody>
      </p:sp>
      <p:sp>
        <p:nvSpPr>
          <p:cNvPr id="31" name="Hexagon 9"/>
          <p:cNvSpPr/>
          <p:nvPr/>
        </p:nvSpPr>
        <p:spPr>
          <a:xfrm rot="16200000">
            <a:off x="7110576" y="356705"/>
            <a:ext cx="444116" cy="2364411"/>
          </a:xfrm>
          <a:prstGeom prst="rect">
            <a:avLst/>
          </a:prstGeom>
          <a:solidFill>
            <a:srgbClr val="2E3192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81" tIns="17140" rIns="34281" bIns="171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00" dirty="0">
              <a:solidFill>
                <a:schemeClr val="accent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59775" y="287528"/>
            <a:ext cx="7672916" cy="588613"/>
          </a:xfrm>
          <a:prstGeom prst="rect">
            <a:avLst/>
          </a:prstGeom>
          <a:noFill/>
        </p:spPr>
        <p:txBody>
          <a:bodyPr wrap="none" lIns="34281" tIns="17140" rIns="34281" bIns="17140" rtlCol="0">
            <a:spAutoFit/>
          </a:bodyPr>
          <a:lstStyle/>
          <a:p>
            <a:r>
              <a:rPr lang="uk-UA" sz="3600" b="1" dirty="0">
                <a:solidFill>
                  <a:schemeClr val="accent1"/>
                </a:solidFill>
                <a:latin typeface="Helios" pitchFamily="50" charset="-52"/>
                <a:ea typeface="Montserrat Light" charset="0"/>
                <a:cs typeface="Montserrat Light" charset="0"/>
              </a:rPr>
              <a:t>Переваги та недоліки відомих рішень</a:t>
            </a:r>
            <a:endParaRPr lang="en-US" sz="3600" b="1" dirty="0">
              <a:solidFill>
                <a:schemeClr val="accent1"/>
              </a:solidFill>
              <a:latin typeface="Helios" pitchFamily="50" charset="-52"/>
              <a:ea typeface="Montserrat Light" charset="0"/>
              <a:cs typeface="Montserrat Light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511199" y="1413114"/>
            <a:ext cx="636696" cy="203892"/>
          </a:xfrm>
          <a:prstGeom prst="rect">
            <a:avLst/>
          </a:prstGeom>
          <a:noFill/>
        </p:spPr>
        <p:txBody>
          <a:bodyPr wrap="none" lIns="34281" tIns="17140" rIns="34281" bIns="17140" rtlCol="0">
            <a:spAutoFit/>
          </a:bodyPr>
          <a:lstStyle/>
          <a:p>
            <a:pPr algn="ctr"/>
            <a:r>
              <a:rPr lang="en-US" sz="1100" b="1" dirty="0" err="1">
                <a:solidFill>
                  <a:schemeClr val="bg1"/>
                </a:solidFill>
                <a:latin typeface="Helios" pitchFamily="50" charset="-52"/>
                <a:ea typeface="Montserrat Semi" charset="0"/>
                <a:cs typeface="Montserrat Semi" charset="0"/>
              </a:rPr>
              <a:t>Roboflow</a:t>
            </a:r>
            <a:endParaRPr lang="en-US" sz="1100" b="1" dirty="0">
              <a:solidFill>
                <a:schemeClr val="bg1"/>
              </a:solidFill>
              <a:latin typeface="Helios" pitchFamily="50" charset="-52"/>
              <a:ea typeface="Montserrat Semi" charset="0"/>
              <a:cs typeface="Montserrat Semi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210186" y="1413114"/>
            <a:ext cx="761729" cy="203892"/>
          </a:xfrm>
          <a:prstGeom prst="rect">
            <a:avLst/>
          </a:prstGeom>
          <a:noFill/>
        </p:spPr>
        <p:txBody>
          <a:bodyPr wrap="none" lIns="34281" tIns="17140" rIns="34281" bIns="17140" rtlCol="0">
            <a:spAutoFit/>
          </a:bodyPr>
          <a:lstStyle/>
          <a:p>
            <a:pPr algn="ctr"/>
            <a:r>
              <a:rPr lang="en-US" sz="1100" b="1" dirty="0">
                <a:solidFill>
                  <a:schemeClr val="bg1"/>
                </a:solidFill>
                <a:latin typeface="Helios" pitchFamily="50" charset="-52"/>
                <a:ea typeface="Montserrat Semi" charset="0"/>
                <a:cs typeface="Montserrat Semi" charset="0"/>
              </a:rPr>
              <a:t>TensorFlow	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7123890" y="1413114"/>
            <a:ext cx="391435" cy="203892"/>
          </a:xfrm>
          <a:prstGeom prst="rect">
            <a:avLst/>
          </a:prstGeom>
          <a:noFill/>
        </p:spPr>
        <p:txBody>
          <a:bodyPr wrap="none" lIns="34281" tIns="17140" rIns="34281" bIns="17140" rtlCol="0">
            <a:spAutoFit/>
          </a:bodyPr>
          <a:lstStyle/>
          <a:p>
            <a:pPr algn="ctr"/>
            <a:r>
              <a:rPr lang="en-US" sz="1100" b="1" dirty="0" err="1">
                <a:solidFill>
                  <a:schemeClr val="bg1"/>
                </a:solidFill>
                <a:latin typeface="Helios" pitchFamily="50" charset="-52"/>
                <a:ea typeface="Montserrat Semi" charset="0"/>
                <a:cs typeface="Montserrat Semi" charset="0"/>
              </a:rPr>
              <a:t>Keras</a:t>
            </a:r>
            <a:endParaRPr lang="en-US" sz="1100" b="1" dirty="0">
              <a:solidFill>
                <a:schemeClr val="bg1"/>
              </a:solidFill>
              <a:latin typeface="Helios" pitchFamily="50" charset="-52"/>
              <a:ea typeface="Montserrat Semi" charset="0"/>
              <a:cs typeface="Montserrat Semi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936024" y="4914980"/>
            <a:ext cx="3101879" cy="173124"/>
          </a:xfrm>
          <a:prstGeom prst="rect">
            <a:avLst/>
          </a:prstGeom>
          <a:noFill/>
        </p:spPr>
        <p:txBody>
          <a:bodyPr wrap="square" lIns="34281" tIns="17140" rIns="34281" bIns="17140" rtlCol="0">
            <a:spAutoFit/>
          </a:bodyPr>
          <a:lstStyle/>
          <a:p>
            <a:pPr algn="r"/>
            <a:r>
              <a:rPr lang="uk-UA" baseline="30000" dirty="0">
                <a:solidFill>
                  <a:schemeClr val="tx1">
                    <a:lumMod val="50000"/>
                    <a:lumOff val="50000"/>
                  </a:schemeClr>
                </a:solidFill>
                <a:latin typeface="Helios" pitchFamily="50" charset="-52"/>
                <a:cs typeface="Arial" panose="020B0604020202020204" pitchFamily="34" charset="0"/>
              </a:rPr>
              <a:t>Національний університет «Львівська політехніка»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FD3C6A-2C68-463E-A511-C03B0FE0CE2E}"/>
              </a:ext>
            </a:extLst>
          </p:cNvPr>
          <p:cNvSpPr txBox="1"/>
          <p:nvPr/>
        </p:nvSpPr>
        <p:spPr>
          <a:xfrm>
            <a:off x="659779" y="1938293"/>
            <a:ext cx="236441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1200" b="1" dirty="0">
                <a:latin typeface="HeliosLight"/>
              </a:rPr>
              <a:t>Переваги: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uk-UA" sz="1200" dirty="0">
                <a:latin typeface="HeliosLight"/>
              </a:rPr>
              <a:t>Зручний інтерфейс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uk-UA" sz="1200" dirty="0">
                <a:latin typeface="HeliosLight"/>
              </a:rPr>
              <a:t>Підтримка багатьох форматів даних і моделей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uk-UA" sz="1200" dirty="0">
                <a:latin typeface="HeliosLight"/>
              </a:rPr>
              <a:t>Функціонал створення </a:t>
            </a:r>
            <a:r>
              <a:rPr lang="uk-UA" sz="1200" dirty="0" err="1">
                <a:latin typeface="HeliosLight"/>
              </a:rPr>
              <a:t>датасету</a:t>
            </a:r>
            <a:endParaRPr lang="uk-UA" sz="1200" dirty="0">
              <a:latin typeface="HeliosLight"/>
            </a:endParaRPr>
          </a:p>
          <a:p>
            <a:endParaRPr lang="en-US" sz="1200" dirty="0">
              <a:latin typeface="HeliosLight"/>
            </a:endParaRPr>
          </a:p>
          <a:p>
            <a:r>
              <a:rPr lang="uk-UA" sz="1200" b="1" dirty="0">
                <a:latin typeface="HeliosLight"/>
              </a:rPr>
              <a:t>Недоліки: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uk-UA" sz="1200" dirty="0">
                <a:latin typeface="HeliosLight"/>
              </a:rPr>
              <a:t>Обмежена функціональність у безкоштовній версії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uk-UA" sz="1200" dirty="0">
                <a:latin typeface="HeliosLight"/>
              </a:rPr>
              <a:t>Орієнтація на хмарні обчислення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8D0E315-DABC-46E1-863B-BC539DF4611A}"/>
              </a:ext>
            </a:extLst>
          </p:cNvPr>
          <p:cNvSpPr txBox="1"/>
          <p:nvPr/>
        </p:nvSpPr>
        <p:spPr>
          <a:xfrm>
            <a:off x="3405105" y="1984460"/>
            <a:ext cx="236441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1200" b="1" dirty="0">
                <a:latin typeface="HeliosLight"/>
              </a:rPr>
              <a:t>Переваги: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uk-UA" sz="1200" dirty="0">
                <a:latin typeface="HeliosLight"/>
              </a:rPr>
              <a:t>Висока продуктивність завдяки підтримці </a:t>
            </a:r>
            <a:r>
              <a:rPr lang="ru-RU" sz="1200" dirty="0">
                <a:latin typeface="HeliosLight"/>
              </a:rPr>
              <a:t>GPU та TPU.</a:t>
            </a:r>
            <a:endParaRPr lang="en-US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uk-UA" sz="1200" dirty="0">
                <a:latin typeface="HeliosLight"/>
              </a:rPr>
              <a:t>Велика спільнота розробників і документація.</a:t>
            </a:r>
          </a:p>
          <a:p>
            <a:endParaRPr lang="uk-UA" sz="1200" dirty="0">
              <a:latin typeface="HeliosLight"/>
            </a:endParaRPr>
          </a:p>
          <a:p>
            <a:r>
              <a:rPr lang="uk-UA" sz="1200" b="1" dirty="0">
                <a:latin typeface="HeliosLight"/>
              </a:rPr>
              <a:t>Недоліки:</a:t>
            </a:r>
            <a:endParaRPr lang="en-US" sz="1200" b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uk-UA" sz="1200" dirty="0">
                <a:latin typeface="HeliosLight"/>
              </a:rPr>
              <a:t>Високий поріг входу для початківців.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uk-UA" sz="1200" dirty="0">
                <a:latin typeface="HeliosLight"/>
              </a:rPr>
              <a:t>Об'ємність бібліотеки</a:t>
            </a:r>
            <a:endParaRPr lang="en-US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uk-UA" sz="1200" dirty="0">
                <a:latin typeface="HeliosLight"/>
              </a:rPr>
              <a:t>Підтримка </a:t>
            </a:r>
            <a:r>
              <a:rPr lang="en-US" sz="1200" dirty="0"/>
              <a:t>CUDA </a:t>
            </a:r>
            <a:r>
              <a:rPr lang="uk-UA" sz="1200" dirty="0">
                <a:latin typeface="HeliosLight"/>
              </a:rPr>
              <a:t>лише для </a:t>
            </a:r>
            <a:r>
              <a:rPr lang="en-US" sz="1200" dirty="0"/>
              <a:t>Linux </a:t>
            </a:r>
            <a:r>
              <a:rPr lang="uk-UA" sz="1200" dirty="0">
                <a:latin typeface="HeliosLight"/>
              </a:rPr>
              <a:t>систем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A2505B8-5E8A-428B-BCA5-59E4997DE7B4}"/>
              </a:ext>
            </a:extLst>
          </p:cNvPr>
          <p:cNvSpPr txBox="1"/>
          <p:nvPr/>
        </p:nvSpPr>
        <p:spPr>
          <a:xfrm>
            <a:off x="6119818" y="1974189"/>
            <a:ext cx="260984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1200" b="1" dirty="0">
                <a:latin typeface="HeliosLight"/>
              </a:rPr>
              <a:t>Переваги: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uk-UA" sz="1200" dirty="0">
                <a:latin typeface="HeliosLight"/>
              </a:rPr>
              <a:t>Зручний та інтуїтивно зрозумілий </a:t>
            </a:r>
            <a:r>
              <a:rPr lang="ru-RU" sz="1200" dirty="0">
                <a:latin typeface="HeliosLight"/>
              </a:rPr>
              <a:t>API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uk-UA" sz="1200" dirty="0">
                <a:latin typeface="HeliosLight"/>
              </a:rPr>
              <a:t>Легкий старт для новачків</a:t>
            </a:r>
            <a:endParaRPr lang="ru-RU" sz="1200" dirty="0">
              <a:latin typeface="HeliosLight"/>
            </a:endParaRPr>
          </a:p>
          <a:p>
            <a:endParaRPr lang="uk-UA" sz="1200" dirty="0">
              <a:latin typeface="HeliosLight"/>
            </a:endParaRPr>
          </a:p>
          <a:p>
            <a:r>
              <a:rPr lang="uk-UA" sz="1200" b="1" dirty="0">
                <a:latin typeface="HeliosLight"/>
              </a:rPr>
              <a:t>Недоліки: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uk-UA" sz="1200" dirty="0">
                <a:latin typeface="HeliosLight"/>
              </a:rPr>
              <a:t>Повільніше виконання, порівняно з низькорівневими бібліотеками, такими як </a:t>
            </a:r>
            <a:r>
              <a:rPr lang="en-US" sz="1200" dirty="0" err="1"/>
              <a:t>PyTorch</a:t>
            </a:r>
            <a:r>
              <a:rPr lang="en-US" sz="1200" dirty="0"/>
              <a:t> </a:t>
            </a:r>
            <a:r>
              <a:rPr lang="uk-UA" sz="1200" dirty="0">
                <a:latin typeface="HeliosLight"/>
              </a:rPr>
              <a:t>або </a:t>
            </a:r>
            <a:r>
              <a:rPr lang="en-US" sz="1200" dirty="0"/>
              <a:t>TensorFlow</a:t>
            </a:r>
            <a:endParaRPr lang="uk-UA" sz="1200" dirty="0">
              <a:latin typeface="HeliosLigh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uk-UA" sz="1200" dirty="0">
                <a:latin typeface="HeliosLight"/>
              </a:rPr>
              <a:t>Обмеження в налаштуваннях</a:t>
            </a:r>
          </a:p>
        </p:txBody>
      </p:sp>
    </p:spTree>
    <p:extLst>
      <p:ext uri="{BB962C8B-B14F-4D97-AF65-F5344CB8AC3E}">
        <p14:creationId xmlns:p14="http://schemas.microsoft.com/office/powerpoint/2010/main" val="3746172425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51523" y="1475753"/>
            <a:ext cx="3446717" cy="2748819"/>
          </a:xfrm>
          <a:prstGeom prst="rect">
            <a:avLst/>
          </a:prstGeom>
          <a:noFill/>
        </p:spPr>
        <p:txBody>
          <a:bodyPr wrap="square" lIns="34281" tIns="17140" rIns="34281" bIns="17140" rtlCol="0">
            <a:spAutoFit/>
          </a:bodyPr>
          <a:lstStyle/>
          <a:p>
            <a:pPr marL="171404" indent="-171404">
              <a:lnSpc>
                <a:spcPct val="120000"/>
              </a:lnSpc>
              <a:spcAft>
                <a:spcPts val="450"/>
              </a:spcAft>
              <a:buFont typeface="Arial" pitchFamily="34" charset="0"/>
              <a:buChar char="•"/>
            </a:pPr>
            <a:r>
              <a:rPr lang="uk-UA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elios" pitchFamily="50" charset="-52"/>
                <a:ea typeface="Montserrat Semi" charset="0"/>
                <a:cs typeface="Montserrat Semi" charset="0"/>
              </a:rPr>
              <a:t>Архітектура: модульна</a:t>
            </a:r>
          </a:p>
          <a:p>
            <a:pPr marL="171404" indent="-171404">
              <a:lnSpc>
                <a:spcPct val="120000"/>
              </a:lnSpc>
              <a:spcAft>
                <a:spcPts val="450"/>
              </a:spcAft>
              <a:buFont typeface="Arial" pitchFamily="34" charset="0"/>
              <a:buChar char="•"/>
            </a:pPr>
            <a:r>
              <a:rPr lang="uk-UA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elios" pitchFamily="50" charset="-52"/>
                <a:ea typeface="Montserrat Semi" charset="0"/>
                <a:cs typeface="Montserrat Semi" charset="0"/>
              </a:rPr>
              <a:t>Мова програмування: 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elios" pitchFamily="50" charset="-52"/>
                <a:ea typeface="Montserrat Semi" charset="0"/>
                <a:cs typeface="Montserrat Semi" charset="0"/>
              </a:rPr>
              <a:t>Python</a:t>
            </a:r>
          </a:p>
          <a:p>
            <a:pPr marL="171404" indent="-171404">
              <a:lnSpc>
                <a:spcPct val="120000"/>
              </a:lnSpc>
              <a:spcAft>
                <a:spcPts val="450"/>
              </a:spcAft>
              <a:buFont typeface="Arial" pitchFamily="34" charset="0"/>
              <a:buChar char="•"/>
            </a:pPr>
            <a:r>
              <a:rPr lang="uk-UA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elios" pitchFamily="50" charset="-52"/>
                <a:ea typeface="Montserrat Semi" charset="0"/>
                <a:cs typeface="Montserrat Semi" charset="0"/>
              </a:rPr>
              <a:t>Бібліотеки навчання: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elios" pitchFamily="50" charset="-52"/>
                <a:ea typeface="Montserrat Semi" charset="0"/>
                <a:cs typeface="Montserrat Semi" charset="0"/>
              </a:rPr>
              <a:t>PyTorch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elios" pitchFamily="50" charset="-52"/>
                <a:ea typeface="Montserrat Semi" charset="0"/>
                <a:cs typeface="Montserrat Semi" charset="0"/>
              </a:rPr>
              <a:t>,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elios" pitchFamily="50" charset="-52"/>
                <a:ea typeface="Montserrat Semi" charset="0"/>
                <a:cs typeface="Montserrat Semi" charset="0"/>
              </a:rPr>
              <a:t>TorchVision</a:t>
            </a:r>
            <a:endParaRPr lang="uk-UA" sz="1200" dirty="0">
              <a:solidFill>
                <a:schemeClr val="tx1">
                  <a:lumMod val="75000"/>
                  <a:lumOff val="25000"/>
                </a:schemeClr>
              </a:solidFill>
              <a:latin typeface="Helios" pitchFamily="50" charset="-52"/>
              <a:ea typeface="Montserrat Semi" charset="0"/>
              <a:cs typeface="Montserrat Semi" charset="0"/>
            </a:endParaRPr>
          </a:p>
          <a:p>
            <a:pPr marL="171404" indent="-171404">
              <a:lnSpc>
                <a:spcPct val="120000"/>
              </a:lnSpc>
              <a:spcAft>
                <a:spcPts val="450"/>
              </a:spcAft>
              <a:buFont typeface="Arial" pitchFamily="34" charset="0"/>
              <a:buChar char="•"/>
            </a:pPr>
            <a:r>
              <a:rPr lang="uk-UA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elios" pitchFamily="50" charset="-52"/>
                <a:ea typeface="Montserrat Semi" charset="0"/>
                <a:cs typeface="Montserrat Semi" charset="0"/>
              </a:rPr>
              <a:t>Кількість підтримуваних моделей: 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elios" pitchFamily="50" charset="-52"/>
                <a:ea typeface="Montserrat Semi" charset="0"/>
                <a:cs typeface="Montserrat Semi" charset="0"/>
              </a:rPr>
              <a:t>&gt;50 </a:t>
            </a:r>
            <a:r>
              <a:rPr lang="uk-UA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elios" pitchFamily="50" charset="-52"/>
                <a:ea typeface="Montserrat Semi" charset="0"/>
                <a:cs typeface="Montserrat Semi" charset="0"/>
              </a:rPr>
              <a:t>(</a:t>
            </a:r>
            <a:r>
              <a:rPr lang="uk-UA" sz="1200" dirty="0">
                <a:solidFill>
                  <a:schemeClr val="accent2"/>
                </a:solidFill>
                <a:latin typeface="Helios" pitchFamily="50" charset="-52"/>
                <a:ea typeface="Montserrat Semi" charset="0"/>
                <a:cs typeface="Montserrat Semi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повний перелік</a:t>
            </a:r>
            <a:r>
              <a:rPr lang="uk-UA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elios" pitchFamily="50" charset="-52"/>
                <a:ea typeface="Montserrat Semi" charset="0"/>
                <a:cs typeface="Montserrat Semi" charset="0"/>
              </a:rPr>
              <a:t>)</a:t>
            </a: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  <a:latin typeface="Helios" pitchFamily="50" charset="-52"/>
              <a:ea typeface="Montserrat Semi" charset="0"/>
              <a:cs typeface="Montserrat Semi" charset="0"/>
            </a:endParaRPr>
          </a:p>
          <a:p>
            <a:pPr marL="171404" indent="-171404">
              <a:lnSpc>
                <a:spcPct val="120000"/>
              </a:lnSpc>
              <a:spcAft>
                <a:spcPts val="450"/>
              </a:spcAft>
              <a:buFont typeface="Arial" pitchFamily="34" charset="0"/>
              <a:buChar char="•"/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elios" pitchFamily="50" charset="-52"/>
                <a:ea typeface="Montserrat Semi" charset="0"/>
                <a:cs typeface="Montserrat Semi" charset="0"/>
              </a:rPr>
              <a:t>UI </a:t>
            </a:r>
            <a:r>
              <a:rPr lang="uk-UA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elios" pitchFamily="50" charset="-52"/>
                <a:ea typeface="Montserrat Semi" charset="0"/>
                <a:cs typeface="Montserrat Semi" charset="0"/>
              </a:rPr>
              <a:t>бібліотека: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elios" pitchFamily="50" charset="-52"/>
                <a:ea typeface="Montserrat Semi" charset="0"/>
                <a:cs typeface="Montserrat Semi" charset="0"/>
              </a:rPr>
              <a:t>Tkinter</a:t>
            </a:r>
            <a:endParaRPr lang="uk-UA" sz="1200" dirty="0">
              <a:solidFill>
                <a:schemeClr val="tx1">
                  <a:lumMod val="75000"/>
                  <a:lumOff val="25000"/>
                </a:schemeClr>
              </a:solidFill>
              <a:latin typeface="Helios" pitchFamily="50" charset="-52"/>
              <a:ea typeface="Montserrat Semi" charset="0"/>
              <a:cs typeface="Montserrat Semi" charset="0"/>
            </a:endParaRPr>
          </a:p>
          <a:p>
            <a:pPr marL="171404" indent="-171404">
              <a:lnSpc>
                <a:spcPct val="120000"/>
              </a:lnSpc>
              <a:spcAft>
                <a:spcPts val="450"/>
              </a:spcAft>
              <a:buFont typeface="Arial" pitchFamily="34" charset="0"/>
              <a:buChar char="•"/>
            </a:pPr>
            <a:r>
              <a:rPr lang="uk-UA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elios" pitchFamily="50" charset="-52"/>
                <a:ea typeface="Montserrat Semi" charset="0"/>
                <a:cs typeface="Montserrat Semi" charset="0"/>
              </a:rPr>
              <a:t>Тип штучних нейронних мереж: Згорткові 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elios" pitchFamily="50" charset="-52"/>
                <a:ea typeface="Montserrat Semi" charset="0"/>
                <a:cs typeface="Montserrat Semi" charset="0"/>
              </a:rPr>
              <a:t>(CNN)</a:t>
            </a:r>
          </a:p>
          <a:p>
            <a:pPr marL="171404" indent="-171404">
              <a:lnSpc>
                <a:spcPct val="120000"/>
              </a:lnSpc>
              <a:spcAft>
                <a:spcPts val="450"/>
              </a:spcAft>
              <a:buFont typeface="Arial" pitchFamily="34" charset="0"/>
              <a:buChar char="•"/>
            </a:pPr>
            <a:r>
              <a:rPr lang="uk-UA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elios" pitchFamily="50" charset="-52"/>
                <a:ea typeface="Montserrat Semi" charset="0"/>
                <a:cs typeface="Montserrat Semi" charset="0"/>
              </a:rPr>
              <a:t>Трекер</a:t>
            </a:r>
            <a:r>
              <a:rPr lang="uk-UA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elios" pitchFamily="50" charset="-52"/>
                <a:ea typeface="Montserrat Semi" charset="0"/>
                <a:cs typeface="Montserrat Semi" charset="0"/>
              </a:rPr>
              <a:t> об’єктів: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elios" pitchFamily="50" charset="-52"/>
                <a:ea typeface="Montserrat Semi" charset="0"/>
                <a:cs typeface="Montserrat Semi" charset="0"/>
              </a:rPr>
              <a:t>TrackerCSRT</a:t>
            </a: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  <a:latin typeface="Helios" pitchFamily="50" charset="-52"/>
              <a:ea typeface="Montserrat Semi" charset="0"/>
              <a:cs typeface="Montserrat Semi" charset="0"/>
            </a:endParaRPr>
          </a:p>
          <a:p>
            <a:pPr marL="171404" indent="-171404">
              <a:lnSpc>
                <a:spcPct val="120000"/>
              </a:lnSpc>
              <a:spcAft>
                <a:spcPts val="450"/>
              </a:spcAft>
              <a:buFont typeface="Arial" pitchFamily="34" charset="0"/>
              <a:buChar char="•"/>
            </a:pPr>
            <a:r>
              <a:rPr lang="uk-UA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elios" pitchFamily="50" charset="-52"/>
                <a:ea typeface="Montserrat Semi" charset="0"/>
                <a:cs typeface="Montserrat Semi" charset="0"/>
              </a:rPr>
              <a:t>Підтримка 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elios" pitchFamily="50" charset="-52"/>
                <a:ea typeface="Montserrat Semi" charset="0"/>
                <a:cs typeface="Montserrat Semi" charset="0"/>
              </a:rPr>
              <a:t>CUDA: </a:t>
            </a:r>
            <a:r>
              <a:rPr lang="uk-UA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elios" pitchFamily="50" charset="-52"/>
                <a:ea typeface="Montserrat Semi" charset="0"/>
                <a:cs typeface="Montserrat Semi" charset="0"/>
              </a:rPr>
              <a:t>Так</a:t>
            </a: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  <a:latin typeface="Helios" pitchFamily="50" charset="-52"/>
              <a:ea typeface="Montserrat Semi" charset="0"/>
              <a:cs typeface="Montserrat Semi" charset="0"/>
            </a:endParaRPr>
          </a:p>
          <a:p>
            <a:pPr marL="171404" indent="-171404">
              <a:lnSpc>
                <a:spcPct val="120000"/>
              </a:lnSpc>
              <a:spcAft>
                <a:spcPts val="450"/>
              </a:spcAft>
              <a:buFont typeface="Arial" pitchFamily="34" charset="0"/>
              <a:buChar char="•"/>
            </a:pPr>
            <a:endParaRPr lang="uk-UA" sz="1200" dirty="0">
              <a:solidFill>
                <a:schemeClr val="tx1">
                  <a:lumMod val="75000"/>
                  <a:lumOff val="25000"/>
                </a:schemeClr>
              </a:solidFill>
              <a:latin typeface="Helios" pitchFamily="50" charset="-52"/>
              <a:ea typeface="Montserrat Semi" charset="0"/>
              <a:cs typeface="Montserrat Semi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83416" y="369757"/>
            <a:ext cx="4542187" cy="588613"/>
          </a:xfrm>
          <a:prstGeom prst="rect">
            <a:avLst/>
          </a:prstGeom>
          <a:noFill/>
        </p:spPr>
        <p:txBody>
          <a:bodyPr wrap="none" lIns="34281" tIns="17140" rIns="34281" bIns="17140" rtlCol="0">
            <a:spAutoFit/>
          </a:bodyPr>
          <a:lstStyle/>
          <a:p>
            <a:r>
              <a:rPr lang="uk-UA" sz="3600" b="1" dirty="0">
                <a:solidFill>
                  <a:srgbClr val="2E3192"/>
                </a:solidFill>
                <a:latin typeface="Helios" pitchFamily="50" charset="-52"/>
                <a:ea typeface="Montserrat Light" charset="0"/>
                <a:cs typeface="Montserrat Light" charset="0"/>
              </a:rPr>
              <a:t>Реалізація платформи</a:t>
            </a:r>
            <a:endParaRPr lang="en-US" sz="3600" b="1" dirty="0">
              <a:solidFill>
                <a:srgbClr val="2E3192"/>
              </a:solidFill>
              <a:latin typeface="Helios" pitchFamily="50" charset="-52"/>
              <a:ea typeface="Montserrat Light" charset="0"/>
              <a:cs typeface="Montserrat Light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-149659" y="4914980"/>
            <a:ext cx="3101879" cy="173124"/>
          </a:xfrm>
          <a:prstGeom prst="rect">
            <a:avLst/>
          </a:prstGeom>
          <a:noFill/>
        </p:spPr>
        <p:txBody>
          <a:bodyPr wrap="square" lIns="34281" tIns="17140" rIns="34281" bIns="17140" rtlCol="0">
            <a:spAutoFit/>
          </a:bodyPr>
          <a:lstStyle/>
          <a:p>
            <a:pPr algn="r"/>
            <a:r>
              <a:rPr lang="uk-UA" baseline="30000" dirty="0">
                <a:solidFill>
                  <a:schemeClr val="tx1">
                    <a:lumMod val="50000"/>
                    <a:lumOff val="50000"/>
                  </a:schemeClr>
                </a:solidFill>
                <a:latin typeface="Helios" pitchFamily="50" charset="-52"/>
                <a:cs typeface="Arial" panose="020B0604020202020204" pitchFamily="34" charset="0"/>
              </a:rPr>
              <a:t>Національний університет «Львівська політехніка»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199EB58-6963-4818-B817-174F431627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8240" y="1140527"/>
            <a:ext cx="5386584" cy="298359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4A04255-EABC-45BE-A508-788B5CB3C76C}"/>
              </a:ext>
            </a:extLst>
          </p:cNvPr>
          <p:cNvSpPr txBox="1"/>
          <p:nvPr/>
        </p:nvSpPr>
        <p:spPr>
          <a:xfrm>
            <a:off x="5946986" y="3989493"/>
            <a:ext cx="144949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>
                <a:solidFill>
                  <a:schemeClr val="tx1">
                    <a:lumMod val="85000"/>
                    <a:lumOff val="15000"/>
                  </a:schemeClr>
                </a:solidFill>
                <a:latin typeface="Helios"/>
              </a:rPr>
              <a:t>Структурна схема</a:t>
            </a:r>
          </a:p>
        </p:txBody>
      </p:sp>
    </p:spTree>
    <p:extLst>
      <p:ext uri="{BB962C8B-B14F-4D97-AF65-F5344CB8AC3E}">
        <p14:creationId xmlns:p14="http://schemas.microsoft.com/office/powerpoint/2010/main" val="1556288634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83416" y="1503613"/>
            <a:ext cx="3446717" cy="2463100"/>
          </a:xfrm>
          <a:prstGeom prst="rect">
            <a:avLst/>
          </a:prstGeom>
          <a:noFill/>
        </p:spPr>
        <p:txBody>
          <a:bodyPr wrap="square" lIns="34281" tIns="17140" rIns="34281" bIns="17140" rtlCol="0">
            <a:spAutoFit/>
          </a:bodyPr>
          <a:lstStyle/>
          <a:p>
            <a:pPr>
              <a:lnSpc>
                <a:spcPct val="120000"/>
              </a:lnSpc>
              <a:spcAft>
                <a:spcPts val="450"/>
              </a:spcAft>
            </a:pPr>
            <a:r>
              <a:rPr lang="uk-UA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ios" pitchFamily="50" charset="-52"/>
                <a:ea typeface="Montserrat Semi" charset="0"/>
                <a:cs typeface="Montserrat Semi" charset="0"/>
              </a:rPr>
              <a:t>Розроблені програмні особливості:</a:t>
            </a:r>
          </a:p>
          <a:p>
            <a:pPr marL="171450" indent="-171450">
              <a:lnSpc>
                <a:spcPct val="120000"/>
              </a:lnSpc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uk-UA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elios" pitchFamily="50" charset="-52"/>
                <a:ea typeface="Montserrat Semi" charset="0"/>
                <a:cs typeface="Montserrat Semi" charset="0"/>
              </a:rPr>
              <a:t> Підтримка популярних типів відеофайлів (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elios" pitchFamily="50" charset="-52"/>
                <a:ea typeface="Montserrat Semi" charset="0"/>
                <a:cs typeface="Montserrat Semi" charset="0"/>
              </a:rPr>
              <a:t>.mp4, .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elios" pitchFamily="50" charset="-52"/>
                <a:ea typeface="Montserrat Semi" charset="0"/>
                <a:cs typeface="Montserrat Semi" charset="0"/>
              </a:rPr>
              <a:t>avi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elios" pitchFamily="50" charset="-52"/>
                <a:ea typeface="Montserrat Semi" charset="0"/>
                <a:cs typeface="Montserrat Semi" charset="0"/>
              </a:rPr>
              <a:t>, .mov, .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elios" pitchFamily="50" charset="-52"/>
                <a:ea typeface="Montserrat Semi" charset="0"/>
                <a:cs typeface="Montserrat Semi" charset="0"/>
              </a:rPr>
              <a:t>mkv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elios" pitchFamily="50" charset="-52"/>
                <a:ea typeface="Montserrat Semi" charset="0"/>
                <a:cs typeface="Montserrat Semi" charset="0"/>
              </a:rPr>
              <a:t>, .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elios" pitchFamily="50" charset="-52"/>
                <a:ea typeface="Montserrat Semi" charset="0"/>
                <a:cs typeface="Montserrat Semi" charset="0"/>
              </a:rPr>
              <a:t>wmv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elios" pitchFamily="50" charset="-52"/>
                <a:ea typeface="Montserrat Semi" charset="0"/>
                <a:cs typeface="Montserrat Semi" charset="0"/>
              </a:rPr>
              <a:t> </a:t>
            </a:r>
            <a:r>
              <a:rPr lang="uk-UA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elios" pitchFamily="50" charset="-52"/>
                <a:ea typeface="Montserrat Semi" charset="0"/>
                <a:cs typeface="Montserrat Semi" charset="0"/>
              </a:rPr>
              <a:t>і </a:t>
            </a:r>
            <a:r>
              <a:rPr lang="uk-UA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elios" pitchFamily="50" charset="-52"/>
                <a:ea typeface="Montserrat Semi" charset="0"/>
                <a:cs typeface="Montserrat Semi" charset="0"/>
              </a:rPr>
              <a:t>тп</a:t>
            </a:r>
            <a:r>
              <a:rPr lang="uk-UA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elios" pitchFamily="50" charset="-52"/>
                <a:ea typeface="Montserrat Semi" charset="0"/>
                <a:cs typeface="Montserrat Semi" charset="0"/>
              </a:rPr>
              <a:t>.) </a:t>
            </a: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  <a:latin typeface="Helios" pitchFamily="50" charset="-52"/>
              <a:ea typeface="Montserrat Semi" charset="0"/>
              <a:cs typeface="Montserrat Semi" charset="0"/>
            </a:endParaRPr>
          </a:p>
          <a:p>
            <a:pPr marL="171450" indent="-171450">
              <a:lnSpc>
                <a:spcPct val="120000"/>
              </a:lnSpc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uk-UA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elios" pitchFamily="50" charset="-52"/>
                <a:ea typeface="Montserrat Semi" charset="0"/>
                <a:cs typeface="Montserrat Semi" charset="0"/>
              </a:rPr>
              <a:t>Адаптивний 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elios" pitchFamily="50" charset="-52"/>
                <a:ea typeface="Montserrat Semi" charset="0"/>
                <a:cs typeface="Montserrat Semi" charset="0"/>
              </a:rPr>
              <a:t>ROI </a:t>
            </a:r>
            <a:r>
              <a:rPr lang="uk-UA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elios" pitchFamily="50" charset="-52"/>
                <a:ea typeface="Montserrat Semi" charset="0"/>
                <a:cs typeface="Montserrat Semi" charset="0"/>
              </a:rPr>
              <a:t>за допомогою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elios" pitchFamily="50" charset="-52"/>
                <a:ea typeface="Montserrat Semi" charset="0"/>
                <a:cs typeface="Montserrat Semi" charset="0"/>
              </a:rPr>
              <a:t>TrackerCSRT</a:t>
            </a:r>
            <a:endParaRPr lang="uk-UA" sz="1200" dirty="0">
              <a:solidFill>
                <a:schemeClr val="tx1">
                  <a:lumMod val="75000"/>
                  <a:lumOff val="25000"/>
                </a:schemeClr>
              </a:solidFill>
              <a:latin typeface="Helios" pitchFamily="50" charset="-52"/>
              <a:ea typeface="Montserrat Semi" charset="0"/>
              <a:cs typeface="Montserrat Semi" charset="0"/>
            </a:endParaRPr>
          </a:p>
          <a:p>
            <a:pPr marL="171450" indent="-171450">
              <a:lnSpc>
                <a:spcPct val="120000"/>
              </a:lnSpc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uk-UA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elios" pitchFamily="50" charset="-52"/>
                <a:ea typeface="Montserrat Semi" charset="0"/>
                <a:cs typeface="Montserrat Semi" charset="0"/>
              </a:rPr>
              <a:t>Гнучка </a:t>
            </a:r>
            <a:r>
              <a:rPr lang="uk-UA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elios" pitchFamily="50" charset="-52"/>
                <a:ea typeface="Montserrat Semi" charset="0"/>
                <a:cs typeface="Montserrat Semi" charset="0"/>
              </a:rPr>
              <a:t>аугментація</a:t>
            </a:r>
            <a:endParaRPr lang="uk-UA" sz="1200" dirty="0">
              <a:solidFill>
                <a:schemeClr val="tx1">
                  <a:lumMod val="75000"/>
                  <a:lumOff val="25000"/>
                </a:schemeClr>
              </a:solidFill>
              <a:latin typeface="Helios" pitchFamily="50" charset="-52"/>
              <a:ea typeface="Montserrat Semi" charset="0"/>
              <a:cs typeface="Montserrat Semi" charset="0"/>
            </a:endParaRPr>
          </a:p>
          <a:p>
            <a:pPr marL="171450" indent="-171450">
              <a:lnSpc>
                <a:spcPct val="120000"/>
              </a:lnSpc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uk-UA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elios" pitchFamily="50" charset="-52"/>
                <a:ea typeface="Montserrat Semi" charset="0"/>
                <a:cs typeface="Montserrat Semi" charset="0"/>
              </a:rPr>
              <a:t>Збереження анотацій про розташування об’єкту</a:t>
            </a:r>
          </a:p>
          <a:p>
            <a:pPr marL="171450" indent="-171450">
              <a:lnSpc>
                <a:spcPct val="120000"/>
              </a:lnSpc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uk-UA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elios" pitchFamily="50" charset="-52"/>
                <a:ea typeface="Montserrat Semi" charset="0"/>
                <a:cs typeface="Montserrat Semi" charset="0"/>
              </a:rPr>
              <a:t>Зручний 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elios" pitchFamily="50" charset="-52"/>
                <a:ea typeface="Montserrat Semi" charset="0"/>
                <a:cs typeface="Montserrat Semi" charset="0"/>
              </a:rPr>
              <a:t>UI </a:t>
            </a:r>
            <a:r>
              <a:rPr lang="uk-UA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elios" pitchFamily="50" charset="-52"/>
                <a:ea typeface="Montserrat Semi" charset="0"/>
                <a:cs typeface="Montserrat Semi" charset="0"/>
              </a:rPr>
              <a:t>інтерфейс</a:t>
            </a:r>
          </a:p>
          <a:p>
            <a:pPr marL="171450" indent="-171450">
              <a:lnSpc>
                <a:spcPct val="120000"/>
              </a:lnSpc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uk-UA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elios" pitchFamily="50" charset="-52"/>
                <a:ea typeface="Montserrat Semi" charset="0"/>
                <a:cs typeface="Montserrat Semi" charset="0"/>
              </a:rPr>
              <a:t>Багатопоточна</a:t>
            </a:r>
            <a:r>
              <a:rPr lang="uk-UA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elios" pitchFamily="50" charset="-52"/>
                <a:ea typeface="Montserrat Semi" charset="0"/>
                <a:cs typeface="Montserrat Semi" charset="0"/>
              </a:rPr>
              <a:t> обробка</a:t>
            </a:r>
          </a:p>
          <a:p>
            <a:pPr>
              <a:lnSpc>
                <a:spcPct val="120000"/>
              </a:lnSpc>
              <a:spcAft>
                <a:spcPts val="450"/>
              </a:spcAft>
            </a:pPr>
            <a:endParaRPr lang="uk-UA" sz="1200" dirty="0">
              <a:solidFill>
                <a:schemeClr val="tx1">
                  <a:lumMod val="75000"/>
                  <a:lumOff val="25000"/>
                </a:schemeClr>
              </a:solidFill>
              <a:latin typeface="Helios" pitchFamily="50" charset="-52"/>
              <a:ea typeface="Montserrat Semi" charset="0"/>
              <a:cs typeface="Montserrat Semi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83416" y="55396"/>
            <a:ext cx="7531724" cy="588613"/>
          </a:xfrm>
          <a:prstGeom prst="rect">
            <a:avLst/>
          </a:prstGeom>
          <a:noFill/>
        </p:spPr>
        <p:txBody>
          <a:bodyPr wrap="none" lIns="34281" tIns="17140" rIns="34281" bIns="17140" rtlCol="0">
            <a:spAutoFit/>
          </a:bodyPr>
          <a:lstStyle/>
          <a:p>
            <a:r>
              <a:rPr lang="uk-UA" sz="3600" b="1" dirty="0">
                <a:solidFill>
                  <a:srgbClr val="2E3192"/>
                </a:solidFill>
                <a:latin typeface="Helios" pitchFamily="50" charset="-52"/>
                <a:ea typeface="Montserrat Light" charset="0"/>
                <a:cs typeface="Montserrat Light" charset="0"/>
              </a:rPr>
              <a:t>Реалізація модуля генерації </a:t>
            </a:r>
            <a:r>
              <a:rPr lang="uk-UA" sz="3600" b="1" dirty="0" err="1">
                <a:solidFill>
                  <a:srgbClr val="2E3192"/>
                </a:solidFill>
                <a:latin typeface="Helios" pitchFamily="50" charset="-52"/>
                <a:ea typeface="Montserrat Light" charset="0"/>
                <a:cs typeface="Montserrat Light" charset="0"/>
              </a:rPr>
              <a:t>датасету</a:t>
            </a:r>
            <a:endParaRPr lang="en-US" sz="3600" b="1" dirty="0">
              <a:solidFill>
                <a:srgbClr val="2E3192"/>
              </a:solidFill>
              <a:latin typeface="Helios" pitchFamily="50" charset="-52"/>
              <a:ea typeface="Montserrat Light" charset="0"/>
              <a:cs typeface="Montserrat Light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-149659" y="4914980"/>
            <a:ext cx="3101879" cy="173124"/>
          </a:xfrm>
          <a:prstGeom prst="rect">
            <a:avLst/>
          </a:prstGeom>
          <a:noFill/>
        </p:spPr>
        <p:txBody>
          <a:bodyPr wrap="square" lIns="34281" tIns="17140" rIns="34281" bIns="17140" rtlCol="0">
            <a:spAutoFit/>
          </a:bodyPr>
          <a:lstStyle/>
          <a:p>
            <a:pPr algn="r"/>
            <a:r>
              <a:rPr lang="uk-UA" baseline="30000" dirty="0">
                <a:solidFill>
                  <a:schemeClr val="tx1">
                    <a:lumMod val="50000"/>
                    <a:lumOff val="50000"/>
                  </a:schemeClr>
                </a:solidFill>
                <a:latin typeface="Helios" pitchFamily="50" charset="-52"/>
                <a:cs typeface="Arial" panose="020B0604020202020204" pitchFamily="34" charset="0"/>
              </a:rPr>
              <a:t>Національний університет «Львівська політехніка»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3E9250C-975B-4172-A651-FAE45A92C6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7454" y="776878"/>
            <a:ext cx="1968644" cy="378157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EEE3228-9EFF-446B-A1A4-AD5FA21C725D}"/>
              </a:ext>
            </a:extLst>
          </p:cNvPr>
          <p:cNvSpPr txBox="1"/>
          <p:nvPr/>
        </p:nvSpPr>
        <p:spPr>
          <a:xfrm>
            <a:off x="5565483" y="4622592"/>
            <a:ext cx="249258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/>
              <a:t>Блок-схема алгоритму роботи</a:t>
            </a:r>
          </a:p>
        </p:txBody>
      </p:sp>
    </p:spTree>
    <p:extLst>
      <p:ext uri="{BB962C8B-B14F-4D97-AF65-F5344CB8AC3E}">
        <p14:creationId xmlns:p14="http://schemas.microsoft.com/office/powerpoint/2010/main" val="98339346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83416" y="369757"/>
            <a:ext cx="8401257" cy="465502"/>
          </a:xfrm>
          <a:prstGeom prst="rect">
            <a:avLst/>
          </a:prstGeom>
          <a:noFill/>
        </p:spPr>
        <p:txBody>
          <a:bodyPr wrap="square" lIns="34281" tIns="17140" rIns="34281" bIns="17140" rtlCol="0">
            <a:spAutoFit/>
          </a:bodyPr>
          <a:lstStyle/>
          <a:p>
            <a:r>
              <a:rPr lang="uk-UA" sz="2800" b="1" dirty="0">
                <a:solidFill>
                  <a:srgbClr val="2E3192"/>
                </a:solidFill>
                <a:latin typeface="Helios" pitchFamily="50" charset="-52"/>
                <a:ea typeface="Montserrat Light" charset="0"/>
                <a:cs typeface="Montserrat Light" charset="0"/>
              </a:rPr>
              <a:t>Демонстрація роботи модуля генерації </a:t>
            </a:r>
            <a:r>
              <a:rPr lang="uk-UA" sz="2800" b="1" dirty="0" err="1">
                <a:solidFill>
                  <a:srgbClr val="2E3192"/>
                </a:solidFill>
                <a:latin typeface="Helios" pitchFamily="50" charset="-52"/>
                <a:ea typeface="Montserrat Light" charset="0"/>
                <a:cs typeface="Montserrat Light" charset="0"/>
              </a:rPr>
              <a:t>датасету</a:t>
            </a:r>
            <a:endParaRPr lang="en-US" sz="2800" b="1" dirty="0">
              <a:solidFill>
                <a:srgbClr val="2E3192"/>
              </a:solidFill>
              <a:latin typeface="Helios" pitchFamily="50" charset="-52"/>
              <a:ea typeface="Montserrat Light" charset="0"/>
              <a:cs typeface="Montserrat Light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-149659" y="4914980"/>
            <a:ext cx="3101879" cy="173124"/>
          </a:xfrm>
          <a:prstGeom prst="rect">
            <a:avLst/>
          </a:prstGeom>
          <a:noFill/>
        </p:spPr>
        <p:txBody>
          <a:bodyPr wrap="square" lIns="34281" tIns="17140" rIns="34281" bIns="17140" rtlCol="0">
            <a:spAutoFit/>
          </a:bodyPr>
          <a:lstStyle/>
          <a:p>
            <a:pPr algn="r"/>
            <a:r>
              <a:rPr lang="uk-UA" baseline="30000" dirty="0">
                <a:solidFill>
                  <a:schemeClr val="tx1">
                    <a:lumMod val="50000"/>
                    <a:lumOff val="50000"/>
                  </a:schemeClr>
                </a:solidFill>
                <a:latin typeface="Helios" pitchFamily="50" charset="-52"/>
                <a:cs typeface="Arial" panose="020B0604020202020204" pitchFamily="34" charset="0"/>
              </a:rPr>
              <a:t>Національний університет «Львівська політехніка»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50E4FC3-4824-4AFB-AE95-03FAC2A589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407" y="1992172"/>
            <a:ext cx="2023793" cy="159703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EF091D3-2BC1-41ED-8D21-D18DB28ED2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79278" y="1902300"/>
            <a:ext cx="982776" cy="168691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88A0564-9AE3-47DF-A630-7F1A249095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51344" y="2328185"/>
            <a:ext cx="1993109" cy="83514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266A416-50BF-4A48-93F2-209167B321EF}"/>
              </a:ext>
            </a:extLst>
          </p:cNvPr>
          <p:cNvSpPr txBox="1"/>
          <p:nvPr/>
        </p:nvSpPr>
        <p:spPr>
          <a:xfrm>
            <a:off x="345440" y="1544320"/>
            <a:ext cx="1680268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uk-UA" dirty="0">
                <a:latin typeface="Helios"/>
              </a:rPr>
              <a:t>Крок 1 – Вибір файлу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0FAD1B1-82AD-4A5D-B6E7-2678DAEC69ED}"/>
              </a:ext>
            </a:extLst>
          </p:cNvPr>
          <p:cNvSpPr txBox="1"/>
          <p:nvPr/>
        </p:nvSpPr>
        <p:spPr>
          <a:xfrm>
            <a:off x="1891142" y="1550526"/>
            <a:ext cx="2379745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uk-UA" dirty="0">
                <a:latin typeface="Helios"/>
              </a:rPr>
              <a:t>Крок 2 – Вибір налаштувань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B146E5A-37EC-4139-96DC-F659659ADB6F}"/>
              </a:ext>
            </a:extLst>
          </p:cNvPr>
          <p:cNvSpPr txBox="1"/>
          <p:nvPr/>
        </p:nvSpPr>
        <p:spPr>
          <a:xfrm>
            <a:off x="3899434" y="1550526"/>
            <a:ext cx="2379745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uk-UA" dirty="0">
                <a:latin typeface="Helios"/>
              </a:rPr>
              <a:t>Крок 3 – Ввід назви класу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4C8D389-8833-4408-AB01-800DF0E10430}"/>
              </a:ext>
            </a:extLst>
          </p:cNvPr>
          <p:cNvSpPr txBox="1"/>
          <p:nvPr/>
        </p:nvSpPr>
        <p:spPr>
          <a:xfrm>
            <a:off x="6293025" y="1544320"/>
            <a:ext cx="2850975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uk-UA" dirty="0">
                <a:latin typeface="Helios"/>
              </a:rPr>
              <a:t>Крок 4 – Вибір </a:t>
            </a:r>
            <a:r>
              <a:rPr lang="en-US" dirty="0"/>
              <a:t>ROI </a:t>
            </a:r>
            <a:r>
              <a:rPr lang="uk-UA" dirty="0">
                <a:latin typeface="Helios"/>
              </a:rPr>
              <a:t>та відстеження</a:t>
            </a:r>
          </a:p>
        </p:txBody>
      </p:sp>
      <p:pic>
        <p:nvPicPr>
          <p:cNvPr id="19" name="20250611-2215-40.0990180">
            <a:hlinkClick r:id="" action="ppaction://media"/>
            <a:extLst>
              <a:ext uri="{FF2B5EF4-FFF2-40B4-BE49-F238E27FC236}">
                <a16:creationId xmlns:a16="http://schemas.microsoft.com/office/drawing/2014/main" id="{DDE8EA41-7238-4881-846B-D4468854A10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719147" y="2093779"/>
            <a:ext cx="2265526" cy="1327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16654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589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83416" y="369757"/>
            <a:ext cx="8401257" cy="465502"/>
          </a:xfrm>
          <a:prstGeom prst="rect">
            <a:avLst/>
          </a:prstGeom>
          <a:noFill/>
        </p:spPr>
        <p:txBody>
          <a:bodyPr wrap="square" lIns="34281" tIns="17140" rIns="34281" bIns="17140" rtlCol="0">
            <a:spAutoFit/>
          </a:bodyPr>
          <a:lstStyle/>
          <a:p>
            <a:r>
              <a:rPr lang="uk-UA" sz="2800" b="1" dirty="0">
                <a:solidFill>
                  <a:srgbClr val="2E3192"/>
                </a:solidFill>
                <a:latin typeface="Helios" pitchFamily="50" charset="-52"/>
                <a:ea typeface="Montserrat Light" charset="0"/>
                <a:cs typeface="Montserrat Light" charset="0"/>
              </a:rPr>
              <a:t>Результат роботи модуля генерації </a:t>
            </a:r>
            <a:r>
              <a:rPr lang="uk-UA" sz="2800" b="1" dirty="0" err="1">
                <a:solidFill>
                  <a:srgbClr val="2E3192"/>
                </a:solidFill>
                <a:latin typeface="Helios" pitchFamily="50" charset="-52"/>
                <a:ea typeface="Montserrat Light" charset="0"/>
                <a:cs typeface="Montserrat Light" charset="0"/>
              </a:rPr>
              <a:t>датасету</a:t>
            </a:r>
            <a:r>
              <a:rPr lang="uk-UA" sz="2800" b="1" dirty="0">
                <a:solidFill>
                  <a:srgbClr val="2E3192"/>
                </a:solidFill>
                <a:latin typeface="Helios" pitchFamily="50" charset="-52"/>
                <a:ea typeface="Montserrat Light" charset="0"/>
                <a:cs typeface="Montserrat Light" charset="0"/>
              </a:rPr>
              <a:t> </a:t>
            </a:r>
            <a:endParaRPr lang="en-US" sz="2800" b="1" dirty="0">
              <a:solidFill>
                <a:srgbClr val="2E3192"/>
              </a:solidFill>
              <a:latin typeface="Helios" pitchFamily="50" charset="-52"/>
              <a:ea typeface="Montserrat Light" charset="0"/>
              <a:cs typeface="Montserrat Light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-149659" y="4914980"/>
            <a:ext cx="3101879" cy="173124"/>
          </a:xfrm>
          <a:prstGeom prst="rect">
            <a:avLst/>
          </a:prstGeom>
          <a:noFill/>
        </p:spPr>
        <p:txBody>
          <a:bodyPr wrap="square" lIns="34281" tIns="17140" rIns="34281" bIns="17140" rtlCol="0">
            <a:spAutoFit/>
          </a:bodyPr>
          <a:lstStyle/>
          <a:p>
            <a:pPr algn="r"/>
            <a:r>
              <a:rPr lang="uk-UA" baseline="30000" dirty="0">
                <a:solidFill>
                  <a:schemeClr val="tx1">
                    <a:lumMod val="50000"/>
                    <a:lumOff val="50000"/>
                  </a:schemeClr>
                </a:solidFill>
                <a:latin typeface="Helios" pitchFamily="50" charset="-52"/>
                <a:cs typeface="Arial" panose="020B0604020202020204" pitchFamily="34" charset="0"/>
              </a:rPr>
              <a:t>Національний університет «Львівська політехніка»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C4C2BA-EC30-43AC-9537-48456657C4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070" y="1821370"/>
            <a:ext cx="2873124" cy="131863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3A55BA2-635E-491A-9B55-0FD0784409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4757" y="1821370"/>
            <a:ext cx="2341051" cy="192207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B6962C5-4BF2-4A59-8F31-797FAF617DB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681"/>
          <a:stretch/>
        </p:blipFill>
        <p:spPr>
          <a:xfrm>
            <a:off x="6752881" y="1849879"/>
            <a:ext cx="1629589" cy="241384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79540538-F07A-4FEB-89EF-5520A517BABB}"/>
              </a:ext>
            </a:extLst>
          </p:cNvPr>
          <p:cNvSpPr txBox="1"/>
          <p:nvPr/>
        </p:nvSpPr>
        <p:spPr>
          <a:xfrm>
            <a:off x="210884" y="1445747"/>
            <a:ext cx="28731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1200" dirty="0">
                <a:latin typeface="HeliosLight"/>
              </a:rPr>
              <a:t>Загальна інформація про оброблені дані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E9EB667-B73A-4D86-8B39-9AA1DBF443C8}"/>
              </a:ext>
            </a:extLst>
          </p:cNvPr>
          <p:cNvSpPr txBox="1"/>
          <p:nvPr/>
        </p:nvSpPr>
        <p:spPr>
          <a:xfrm>
            <a:off x="4236891" y="1445747"/>
            <a:ext cx="16049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1200" dirty="0">
                <a:latin typeface="HeliosLight"/>
              </a:rPr>
              <a:t>Збережені фото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AC1A252-ACEA-4E06-8528-939793BDB660}"/>
              </a:ext>
            </a:extLst>
          </p:cNvPr>
          <p:cNvSpPr txBox="1"/>
          <p:nvPr/>
        </p:nvSpPr>
        <p:spPr>
          <a:xfrm>
            <a:off x="6788609" y="1445747"/>
            <a:ext cx="18877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1200" dirty="0">
                <a:latin typeface="HeliosLight"/>
              </a:rPr>
              <a:t>Збережена анотація</a:t>
            </a:r>
          </a:p>
        </p:txBody>
      </p:sp>
    </p:spTree>
    <p:extLst>
      <p:ext uri="{BB962C8B-B14F-4D97-AF65-F5344CB8AC3E}">
        <p14:creationId xmlns:p14="http://schemas.microsoft.com/office/powerpoint/2010/main" val="1406915610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64696" y="1456200"/>
            <a:ext cx="3446717" cy="1955782"/>
          </a:xfrm>
          <a:prstGeom prst="rect">
            <a:avLst/>
          </a:prstGeom>
          <a:noFill/>
        </p:spPr>
        <p:txBody>
          <a:bodyPr wrap="square" lIns="34281" tIns="17140" rIns="34281" bIns="17140" rtlCol="0">
            <a:spAutoFit/>
          </a:bodyPr>
          <a:lstStyle/>
          <a:p>
            <a:pPr>
              <a:lnSpc>
                <a:spcPct val="120000"/>
              </a:lnSpc>
              <a:spcAft>
                <a:spcPts val="450"/>
              </a:spcAft>
            </a:pPr>
            <a:r>
              <a:rPr lang="uk-UA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ios" pitchFamily="50" charset="-52"/>
                <a:ea typeface="Montserrat Semi" charset="0"/>
                <a:cs typeface="Montserrat Semi" charset="0"/>
              </a:rPr>
              <a:t>Розроблені програмні особливості:</a:t>
            </a:r>
          </a:p>
          <a:p>
            <a:pPr marL="171450" indent="-171450">
              <a:lnSpc>
                <a:spcPct val="120000"/>
              </a:lnSpc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uk-UA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elios" pitchFamily="50" charset="-52"/>
                <a:ea typeface="Montserrat Semi" charset="0"/>
                <a:cs typeface="Montserrat Semi" charset="0"/>
              </a:rPr>
              <a:t>Гнучка конфігурація </a:t>
            </a:r>
            <a:r>
              <a:rPr lang="uk-UA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elios" pitchFamily="50" charset="-52"/>
                <a:ea typeface="Montserrat Semi" charset="0"/>
                <a:cs typeface="Montserrat Semi" charset="0"/>
              </a:rPr>
              <a:t>гіперпараметрів</a:t>
            </a:r>
            <a:endParaRPr lang="uk-UA" sz="1200" dirty="0">
              <a:solidFill>
                <a:schemeClr val="tx1">
                  <a:lumMod val="75000"/>
                  <a:lumOff val="25000"/>
                </a:schemeClr>
              </a:solidFill>
              <a:latin typeface="Helios" pitchFamily="50" charset="-52"/>
              <a:ea typeface="Montserrat Semi" charset="0"/>
              <a:cs typeface="Montserrat Semi" charset="0"/>
            </a:endParaRPr>
          </a:p>
          <a:p>
            <a:pPr marL="171450" indent="-171450">
              <a:lnSpc>
                <a:spcPct val="120000"/>
              </a:lnSpc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uk-UA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elios" pitchFamily="50" charset="-52"/>
                <a:ea typeface="Montserrat Semi" charset="0"/>
                <a:cs typeface="Montserrat Semi" charset="0"/>
              </a:rPr>
              <a:t>Автоматична нормалізація</a:t>
            </a:r>
          </a:p>
          <a:p>
            <a:pPr marL="171450" indent="-171450">
              <a:lnSpc>
                <a:spcPct val="120000"/>
              </a:lnSpc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uk-UA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elios" pitchFamily="50" charset="-52"/>
                <a:ea typeface="Montserrat Semi" charset="0"/>
                <a:cs typeface="Montserrat Semi" charset="0"/>
              </a:rPr>
              <a:t>Механізм ранньої зупинки</a:t>
            </a:r>
          </a:p>
          <a:p>
            <a:pPr marL="171450" indent="-171450">
              <a:lnSpc>
                <a:spcPct val="120000"/>
              </a:lnSpc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uk-UA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elios" pitchFamily="50" charset="-52"/>
                <a:ea typeface="Montserrat Semi" charset="0"/>
                <a:cs typeface="Montserrat Semi" charset="0"/>
              </a:rPr>
              <a:t>Тестування моделі</a:t>
            </a:r>
          </a:p>
          <a:p>
            <a:pPr marL="171450" indent="-171450">
              <a:lnSpc>
                <a:spcPct val="120000"/>
              </a:lnSpc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uk-UA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elios" pitchFamily="50" charset="-52"/>
                <a:ea typeface="Montserrat Semi" charset="0"/>
                <a:cs typeface="Montserrat Semi" charset="0"/>
              </a:rPr>
              <a:t>Збереження метаданих</a:t>
            </a:r>
          </a:p>
          <a:p>
            <a:pPr marL="171450" indent="-171450">
              <a:lnSpc>
                <a:spcPct val="120000"/>
              </a:lnSpc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uk-UA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elios" pitchFamily="50" charset="-52"/>
                <a:ea typeface="Montserrat Semi" charset="0"/>
                <a:cs typeface="Montserrat Semi" charset="0"/>
              </a:rPr>
              <a:t>Багатопоточна</a:t>
            </a:r>
            <a:r>
              <a:rPr lang="uk-UA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elios" pitchFamily="50" charset="-52"/>
                <a:ea typeface="Montserrat Semi" charset="0"/>
                <a:cs typeface="Montserrat Semi" charset="0"/>
              </a:rPr>
              <a:t> обробка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92585" y="10103"/>
            <a:ext cx="7647909" cy="588613"/>
          </a:xfrm>
          <a:prstGeom prst="rect">
            <a:avLst/>
          </a:prstGeom>
          <a:noFill/>
        </p:spPr>
        <p:txBody>
          <a:bodyPr wrap="none" lIns="34281" tIns="17140" rIns="34281" bIns="17140" rtlCol="0">
            <a:spAutoFit/>
          </a:bodyPr>
          <a:lstStyle/>
          <a:p>
            <a:r>
              <a:rPr lang="uk-UA" sz="3600" b="1" dirty="0">
                <a:solidFill>
                  <a:srgbClr val="2E3192"/>
                </a:solidFill>
                <a:latin typeface="Helios" pitchFamily="50" charset="-52"/>
                <a:ea typeface="Montserrat Light" charset="0"/>
                <a:cs typeface="Montserrat Light" charset="0"/>
              </a:rPr>
              <a:t>Реалізація модуля навчання моделей</a:t>
            </a:r>
            <a:endParaRPr lang="en-US" sz="3600" b="1" dirty="0">
              <a:solidFill>
                <a:srgbClr val="2E3192"/>
              </a:solidFill>
              <a:latin typeface="Helios" pitchFamily="50" charset="-52"/>
              <a:ea typeface="Montserrat Light" charset="0"/>
              <a:cs typeface="Montserrat Light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-149659" y="4914980"/>
            <a:ext cx="3101879" cy="173124"/>
          </a:xfrm>
          <a:prstGeom prst="rect">
            <a:avLst/>
          </a:prstGeom>
          <a:noFill/>
        </p:spPr>
        <p:txBody>
          <a:bodyPr wrap="square" lIns="34281" tIns="17140" rIns="34281" bIns="17140" rtlCol="0">
            <a:spAutoFit/>
          </a:bodyPr>
          <a:lstStyle/>
          <a:p>
            <a:pPr algn="r"/>
            <a:r>
              <a:rPr lang="uk-UA" baseline="30000" dirty="0">
                <a:solidFill>
                  <a:schemeClr val="tx1">
                    <a:lumMod val="50000"/>
                    <a:lumOff val="50000"/>
                  </a:schemeClr>
                </a:solidFill>
                <a:latin typeface="Helios" pitchFamily="50" charset="-52"/>
                <a:cs typeface="Arial" panose="020B0604020202020204" pitchFamily="34" charset="0"/>
              </a:rPr>
              <a:t>Національний університет «Львівська політехніка»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BC2505-B5D7-4D2B-ABC3-05C4829DE0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7848" y="730312"/>
            <a:ext cx="1617458" cy="366558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F50BE0A-6CBE-4D11-813B-A8E514C1029D}"/>
              </a:ext>
            </a:extLst>
          </p:cNvPr>
          <p:cNvSpPr txBox="1"/>
          <p:nvPr/>
        </p:nvSpPr>
        <p:spPr>
          <a:xfrm>
            <a:off x="5174827" y="4527490"/>
            <a:ext cx="249258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/>
              <a:t>Блок-схема алгоритму роботи</a:t>
            </a:r>
          </a:p>
        </p:txBody>
      </p:sp>
    </p:spTree>
    <p:extLst>
      <p:ext uri="{BB962C8B-B14F-4D97-AF65-F5344CB8AC3E}">
        <p14:creationId xmlns:p14="http://schemas.microsoft.com/office/powerpoint/2010/main" val="792794900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LP_NEW_Temp_Prez">
  <a:themeElements>
    <a:clrScheme name="Кольористика з брендбуку ЛП">
      <a:dk1>
        <a:srgbClr val="000000"/>
      </a:dk1>
      <a:lt1>
        <a:srgbClr val="FFFFFF"/>
      </a:lt1>
      <a:dk2>
        <a:srgbClr val="FFFFFF"/>
      </a:dk2>
      <a:lt2>
        <a:srgbClr val="FFFFFF"/>
      </a:lt2>
      <a:accent1>
        <a:srgbClr val="2E3195"/>
      </a:accent1>
      <a:accent2>
        <a:srgbClr val="00A1E4"/>
      </a:accent2>
      <a:accent3>
        <a:srgbClr val="38B28C"/>
      </a:accent3>
      <a:accent4>
        <a:srgbClr val="0070C0"/>
      </a:accent4>
      <a:accent5>
        <a:srgbClr val="6E71D2"/>
      </a:accent5>
      <a:accent6>
        <a:srgbClr val="A6CE39"/>
      </a:accent6>
      <a:hlink>
        <a:srgbClr val="00A1E4"/>
      </a:hlink>
      <a:folHlink>
        <a:srgbClr val="A6CE39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Ярмола БКР презентація</Template>
  <TotalTime>676</TotalTime>
  <Words>890</Words>
  <Application>Microsoft Office PowerPoint</Application>
  <PresentationFormat>On-screen Show (16:9)</PresentationFormat>
  <Paragraphs>151</Paragraphs>
  <Slides>16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Arial</vt:lpstr>
      <vt:lpstr>Calibri</vt:lpstr>
      <vt:lpstr>Helios</vt:lpstr>
      <vt:lpstr>HeliosLight</vt:lpstr>
      <vt:lpstr>Montserrat Light</vt:lpstr>
      <vt:lpstr>Montserrat Semi</vt:lpstr>
      <vt:lpstr>Montserrat Ultra Light</vt:lpstr>
      <vt:lpstr>LP_NEW_Temp_Prez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Ярмола Юрій Юрійович</dc:creator>
  <cp:lastModifiedBy>Oleksiv Maksym (CY CSS ICW Integration)</cp:lastModifiedBy>
  <cp:revision>48</cp:revision>
  <dcterms:created xsi:type="dcterms:W3CDTF">2025-06-10T19:50:38Z</dcterms:created>
  <dcterms:modified xsi:type="dcterms:W3CDTF">2025-06-15T16:36:10Z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a15a25aa-e944-415d-b7a7-40f6b9180b6b_Enabled">
    <vt:lpwstr>-1</vt:lpwstr>
  </property>
  <property fmtid="{D5CDD505-2E9C-101B-9397-08002B2CF9AE}" pid="3" name="MSIP_Label_a15a25aa-e944-415d-b7a7-40f6b9180b6b_SetDate">
    <vt:lpwstr>2025-06-15 16:13:11Z</vt:lpwstr>
  </property>
  <property fmtid="{D5CDD505-2E9C-101B-9397-08002B2CF9AE}" pid="4" name="MSIP_Label_a15a25aa-e944-415d-b7a7-40f6b9180b6b_Method">
    <vt:lpwstr>Privileged</vt:lpwstr>
  </property>
  <property fmtid="{D5CDD505-2E9C-101B-9397-08002B2CF9AE}" pid="5" name="MSIP_Label_a15a25aa-e944-415d-b7a7-40f6b9180b6b_Name">
    <vt:lpwstr>a15a25aa-e944-415d-b7a7-40f6b9180b6b</vt:lpwstr>
  </property>
  <property fmtid="{D5CDD505-2E9C-101B-9397-08002B2CF9AE}" pid="6" name="MSIP_Label_a15a25aa-e944-415d-b7a7-40f6b9180b6b_SiteId">
    <vt:lpwstr>eeb8d0e8-3544-41d3-aac6-934c309faf5a</vt:lpwstr>
  </property>
  <property fmtid="{D5CDD505-2E9C-101B-9397-08002B2CF9AE}" pid="7" name="MSIP_Label_a15a25aa-e944-415d-b7a7-40f6b9180b6b_ActionId">
    <vt:lpwstr>936452fc-faac-40e0-8e94-df650d897731</vt:lpwstr>
  </property>
  <property fmtid="{D5CDD505-2E9C-101B-9397-08002B2CF9AE}" pid="8" name="MSIP_Label_a15a25aa-e944-415d-b7a7-40f6b9180b6b_ContentBits">
    <vt:lpwstr>0</vt:lpwstr>
  </property>
  <property fmtid="{D5CDD505-2E9C-101B-9397-08002B2CF9AE}" pid="9" name="empower.integration.Classification.DocumentId">
    <vt:lpwstr/>
  </property>
  <property fmtid="{D5CDD505-2E9C-101B-9397-08002B2CF9AE}" pid="10" name="empower.integration.Classification.DocumentVersion">
    <vt:lpwstr/>
  </property>
  <property fmtid="{D5CDD505-2E9C-101B-9397-08002B2CF9AE}" pid="11" name="empower.integration.Classification.DocumentOwner">
    <vt:lpwstr/>
  </property>
  <property fmtid="{D5CDD505-2E9C-101B-9397-08002B2CF9AE}" pid="12" name="empower.integration.Classification.ShowFooter">
    <vt:bool>true</vt:bool>
  </property>
  <property fmtid="{D5CDD505-2E9C-101B-9397-08002B2CF9AE}" pid="13" name="empower.integration.Classification.RestrictionLevel">
    <vt:i4>1</vt:i4>
  </property>
  <property fmtid="{D5CDD505-2E9C-101B-9397-08002B2CF9AE}" pid="14" name="empower.integration.Classification.FooterDate">
    <vt:filetime>2025-06-15T16:13:11Z</vt:filetime>
  </property>
  <property fmtid="{D5CDD505-2E9C-101B-9397-08002B2CF9AE}" pid="15" name="empower.integration.Classification.DateFormat">
    <vt:lpwstr/>
  </property>
  <property fmtid="{D5CDD505-2E9C-101B-9397-08002B2CF9AE}" pid="16" name="empower.integration.Classification.IsDraft">
    <vt:bool>false</vt:bool>
  </property>
  <property fmtid="{D5CDD505-2E9C-101B-9397-08002B2CF9AE}" pid="17" name="empower.integration.Classification.IsProprietary">
    <vt:bool>false</vt:bool>
  </property>
  <property fmtid="{D5CDD505-2E9C-101B-9397-08002B2CF9AE}" pid="18" name="empower.integration.Classification.HasAdditionalMarking">
    <vt:bool>false</vt:bool>
  </property>
  <property fmtid="{D5CDD505-2E9C-101B-9397-08002B2CF9AE}" pid="19" name="empower.integration.Classification.AdditionalMarking">
    <vt:lpwstr/>
  </property>
  <property fmtid="{D5CDD505-2E9C-101B-9397-08002B2CF9AE}" pid="20" name="empower.integration.Classification.IsEmpowerClassified">
    <vt:bool>false</vt:bool>
  </property>
</Properties>
</file>